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5"/>
  </p:notesMasterIdLst>
  <p:handoutMasterIdLst>
    <p:handoutMasterId r:id="rId56"/>
  </p:handoutMasterIdLst>
  <p:sldIdLst>
    <p:sldId id="256" r:id="rId2"/>
    <p:sldId id="257" r:id="rId3"/>
    <p:sldId id="262" r:id="rId4"/>
    <p:sldId id="258" r:id="rId5"/>
    <p:sldId id="268" r:id="rId6"/>
    <p:sldId id="274" r:id="rId7"/>
    <p:sldId id="280" r:id="rId8"/>
    <p:sldId id="281" r:id="rId9"/>
    <p:sldId id="275" r:id="rId10"/>
    <p:sldId id="272" r:id="rId11"/>
    <p:sldId id="278" r:id="rId12"/>
    <p:sldId id="301" r:id="rId13"/>
    <p:sldId id="299"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 id="309" r:id="rId52"/>
    <p:sldId id="297" r:id="rId53"/>
    <p:sldId id="29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434" autoAdjust="0"/>
  </p:normalViewPr>
  <p:slideViewPr>
    <p:cSldViewPr snapToGrid="0">
      <p:cViewPr varScale="1">
        <p:scale>
          <a:sx n="74" d="100"/>
          <a:sy n="74" d="100"/>
        </p:scale>
        <p:origin x="510" y="54"/>
      </p:cViewPr>
      <p:guideLst/>
    </p:cSldViewPr>
  </p:slideViewPr>
  <p:outlineViewPr>
    <p:cViewPr>
      <p:scale>
        <a:sx n="33" d="100"/>
        <a:sy n="33" d="100"/>
      </p:scale>
      <p:origin x="0" y="-11682"/>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C17E0-BB3E-4DFF-935A-315E4C31969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C51A50-C7DC-44CD-BF24-F366861B012D}">
      <dgm:prSet phldrT="[Text]"/>
      <dgm:spPr/>
      <dgm:t>
        <a:bodyPr/>
        <a:lstStyle/>
        <a:p>
          <a:r>
            <a:rPr lang="en-US" dirty="0" smtClean="0"/>
            <a:t>Knew more</a:t>
          </a:r>
          <a:endParaRPr lang="en-US" dirty="0"/>
        </a:p>
      </dgm:t>
    </dgm:pt>
    <dgm:pt modelId="{10CE0009-EF9B-429D-9767-7A789712010C}" type="parTrans" cxnId="{B698B111-5B5C-4F64-A637-39B1E9DDF9E2}">
      <dgm:prSet/>
      <dgm:spPr/>
      <dgm:t>
        <a:bodyPr/>
        <a:lstStyle/>
        <a:p>
          <a:endParaRPr lang="en-US"/>
        </a:p>
      </dgm:t>
    </dgm:pt>
    <dgm:pt modelId="{49909BE9-7588-4BAE-9E44-01C56A982CFF}" type="sibTrans" cxnId="{B698B111-5B5C-4F64-A637-39B1E9DDF9E2}">
      <dgm:prSet/>
      <dgm:spPr/>
      <dgm:t>
        <a:bodyPr/>
        <a:lstStyle/>
        <a:p>
          <a:endParaRPr lang="en-US"/>
        </a:p>
      </dgm:t>
    </dgm:pt>
    <dgm:pt modelId="{8223867E-156E-4408-A2DA-42C33C6567E7}">
      <dgm:prSet/>
      <dgm:spPr/>
      <dgm:t>
        <a:bodyPr/>
        <a:lstStyle/>
        <a:p>
          <a:r>
            <a:rPr lang="en-US" dirty="0" smtClean="0"/>
            <a:t>Thought faster</a:t>
          </a:r>
        </a:p>
      </dgm:t>
    </dgm:pt>
    <dgm:pt modelId="{CD2A341D-D1B8-4F0F-95CC-4365F461C03C}" type="parTrans" cxnId="{946499F8-18D7-4CA6-985D-9ABFB90DA347}">
      <dgm:prSet/>
      <dgm:spPr/>
      <dgm:t>
        <a:bodyPr/>
        <a:lstStyle/>
        <a:p>
          <a:endParaRPr lang="en-US"/>
        </a:p>
      </dgm:t>
    </dgm:pt>
    <dgm:pt modelId="{AE3A1114-0966-4358-A963-B603D7F528F2}" type="sibTrans" cxnId="{946499F8-18D7-4CA6-985D-9ABFB90DA347}">
      <dgm:prSet/>
      <dgm:spPr/>
      <dgm:t>
        <a:bodyPr/>
        <a:lstStyle/>
        <a:p>
          <a:endParaRPr lang="en-US"/>
        </a:p>
      </dgm:t>
    </dgm:pt>
    <dgm:pt modelId="{867ABC11-E7CF-4BE3-B842-2A0C13883E75}">
      <dgm:prSet/>
      <dgm:spPr/>
      <dgm:t>
        <a:bodyPr/>
        <a:lstStyle/>
        <a:p>
          <a:r>
            <a:rPr lang="en-US" smtClean="0"/>
            <a:t>Were more the people we wished we were </a:t>
          </a:r>
          <a:endParaRPr lang="en-US" dirty="0" smtClean="0"/>
        </a:p>
      </dgm:t>
    </dgm:pt>
    <dgm:pt modelId="{1A103667-4306-432C-8864-009F34D657C7}" type="parTrans" cxnId="{1C84823C-F0EE-455C-89D5-CD3806BA4D64}">
      <dgm:prSet/>
      <dgm:spPr/>
      <dgm:t>
        <a:bodyPr/>
        <a:lstStyle/>
        <a:p>
          <a:endParaRPr lang="en-US"/>
        </a:p>
      </dgm:t>
    </dgm:pt>
    <dgm:pt modelId="{39EE82A1-12EF-432D-B569-0FD8E3E01694}" type="sibTrans" cxnId="{1C84823C-F0EE-455C-89D5-CD3806BA4D64}">
      <dgm:prSet/>
      <dgm:spPr/>
      <dgm:t>
        <a:bodyPr/>
        <a:lstStyle/>
        <a:p>
          <a:endParaRPr lang="en-US"/>
        </a:p>
      </dgm:t>
    </dgm:pt>
    <dgm:pt modelId="{2E30D1F8-3627-466E-AFDA-D10612EF7F52}">
      <dgm:prSet/>
      <dgm:spPr/>
      <dgm:t>
        <a:bodyPr/>
        <a:lstStyle/>
        <a:p>
          <a:r>
            <a:rPr lang="en-US" smtClean="0"/>
            <a:t>Had grown up farther together</a:t>
          </a:r>
          <a:endParaRPr lang="en-US" dirty="0"/>
        </a:p>
      </dgm:t>
    </dgm:pt>
    <dgm:pt modelId="{DBAE4E7E-107B-48AC-837C-C66A72F6FAF9}" type="parTrans" cxnId="{FEF1B68A-F2D3-4565-A0D3-90D3A9BD8F86}">
      <dgm:prSet/>
      <dgm:spPr/>
      <dgm:t>
        <a:bodyPr/>
        <a:lstStyle/>
        <a:p>
          <a:endParaRPr lang="en-US"/>
        </a:p>
      </dgm:t>
    </dgm:pt>
    <dgm:pt modelId="{1F418BA4-A053-4E25-94C6-6E2D2D6B0389}" type="sibTrans" cxnId="{FEF1B68A-F2D3-4565-A0D3-90D3A9BD8F86}">
      <dgm:prSet/>
      <dgm:spPr/>
      <dgm:t>
        <a:bodyPr/>
        <a:lstStyle/>
        <a:p>
          <a:endParaRPr lang="en-US"/>
        </a:p>
      </dgm:t>
    </dgm:pt>
    <dgm:pt modelId="{A288540C-B4F5-43C3-A3C3-F3BE8D9B7C3B}" type="pres">
      <dgm:prSet presAssocID="{9FDC17E0-BB3E-4DFF-935A-315E4C31969A}" presName="diagram" presStyleCnt="0">
        <dgm:presLayoutVars>
          <dgm:dir/>
          <dgm:resizeHandles val="exact"/>
        </dgm:presLayoutVars>
      </dgm:prSet>
      <dgm:spPr/>
      <dgm:t>
        <a:bodyPr/>
        <a:lstStyle/>
        <a:p>
          <a:endParaRPr lang="en-US"/>
        </a:p>
      </dgm:t>
    </dgm:pt>
    <dgm:pt modelId="{DEFAAFAD-1380-4538-B6C2-7DD7FC0209D7}" type="pres">
      <dgm:prSet presAssocID="{DDC51A50-C7DC-44CD-BF24-F366861B012D}" presName="node" presStyleLbl="node1" presStyleIdx="0" presStyleCnt="4">
        <dgm:presLayoutVars>
          <dgm:bulletEnabled val="1"/>
        </dgm:presLayoutVars>
      </dgm:prSet>
      <dgm:spPr/>
      <dgm:t>
        <a:bodyPr/>
        <a:lstStyle/>
        <a:p>
          <a:endParaRPr lang="en-US"/>
        </a:p>
      </dgm:t>
    </dgm:pt>
    <dgm:pt modelId="{D3E5FE5B-02F3-4DF5-A798-A65047DEA3F3}" type="pres">
      <dgm:prSet presAssocID="{49909BE9-7588-4BAE-9E44-01C56A982CFF}" presName="sibTrans" presStyleCnt="0"/>
      <dgm:spPr/>
    </dgm:pt>
    <dgm:pt modelId="{6AD73149-C024-4C57-B0B8-6ABBC0F11C35}" type="pres">
      <dgm:prSet presAssocID="{8223867E-156E-4408-A2DA-42C33C6567E7}" presName="node" presStyleLbl="node1" presStyleIdx="1" presStyleCnt="4">
        <dgm:presLayoutVars>
          <dgm:bulletEnabled val="1"/>
        </dgm:presLayoutVars>
      </dgm:prSet>
      <dgm:spPr/>
      <dgm:t>
        <a:bodyPr/>
        <a:lstStyle/>
        <a:p>
          <a:endParaRPr lang="en-US"/>
        </a:p>
      </dgm:t>
    </dgm:pt>
    <dgm:pt modelId="{50FBF333-E936-4F55-A1AC-0D380DF11C7A}" type="pres">
      <dgm:prSet presAssocID="{AE3A1114-0966-4358-A963-B603D7F528F2}" presName="sibTrans" presStyleCnt="0"/>
      <dgm:spPr/>
    </dgm:pt>
    <dgm:pt modelId="{94F1D15F-E3E5-4813-B2BD-C39024E5F85F}" type="pres">
      <dgm:prSet presAssocID="{867ABC11-E7CF-4BE3-B842-2A0C13883E75}" presName="node" presStyleLbl="node1" presStyleIdx="2" presStyleCnt="4">
        <dgm:presLayoutVars>
          <dgm:bulletEnabled val="1"/>
        </dgm:presLayoutVars>
      </dgm:prSet>
      <dgm:spPr/>
      <dgm:t>
        <a:bodyPr/>
        <a:lstStyle/>
        <a:p>
          <a:endParaRPr lang="en-US"/>
        </a:p>
      </dgm:t>
    </dgm:pt>
    <dgm:pt modelId="{2C421367-BCB5-417F-9B57-944114178DA2}" type="pres">
      <dgm:prSet presAssocID="{39EE82A1-12EF-432D-B569-0FD8E3E01694}" presName="sibTrans" presStyleCnt="0"/>
      <dgm:spPr/>
    </dgm:pt>
    <dgm:pt modelId="{E9F4F217-6AB6-47F9-BE7D-B9ED60F94E09}" type="pres">
      <dgm:prSet presAssocID="{2E30D1F8-3627-466E-AFDA-D10612EF7F52}" presName="node" presStyleLbl="node1" presStyleIdx="3" presStyleCnt="4">
        <dgm:presLayoutVars>
          <dgm:bulletEnabled val="1"/>
        </dgm:presLayoutVars>
      </dgm:prSet>
      <dgm:spPr/>
      <dgm:t>
        <a:bodyPr/>
        <a:lstStyle/>
        <a:p>
          <a:endParaRPr lang="en-US"/>
        </a:p>
      </dgm:t>
    </dgm:pt>
  </dgm:ptLst>
  <dgm:cxnLst>
    <dgm:cxn modelId="{91020F9F-8070-412B-A3A1-B30072EC3E79}" type="presOf" srcId="{9FDC17E0-BB3E-4DFF-935A-315E4C31969A}" destId="{A288540C-B4F5-43C3-A3C3-F3BE8D9B7C3B}" srcOrd="0" destOrd="0" presId="urn:microsoft.com/office/officeart/2005/8/layout/default"/>
    <dgm:cxn modelId="{946499F8-18D7-4CA6-985D-9ABFB90DA347}" srcId="{9FDC17E0-BB3E-4DFF-935A-315E4C31969A}" destId="{8223867E-156E-4408-A2DA-42C33C6567E7}" srcOrd="1" destOrd="0" parTransId="{CD2A341D-D1B8-4F0F-95CC-4365F461C03C}" sibTransId="{AE3A1114-0966-4358-A963-B603D7F528F2}"/>
    <dgm:cxn modelId="{E33E1DE1-8B09-452B-BAAE-F12793A52802}" type="presOf" srcId="{2E30D1F8-3627-466E-AFDA-D10612EF7F52}" destId="{E9F4F217-6AB6-47F9-BE7D-B9ED60F94E09}" srcOrd="0" destOrd="0" presId="urn:microsoft.com/office/officeart/2005/8/layout/default"/>
    <dgm:cxn modelId="{1C84823C-F0EE-455C-89D5-CD3806BA4D64}" srcId="{9FDC17E0-BB3E-4DFF-935A-315E4C31969A}" destId="{867ABC11-E7CF-4BE3-B842-2A0C13883E75}" srcOrd="2" destOrd="0" parTransId="{1A103667-4306-432C-8864-009F34D657C7}" sibTransId="{39EE82A1-12EF-432D-B569-0FD8E3E01694}"/>
    <dgm:cxn modelId="{B698B111-5B5C-4F64-A637-39B1E9DDF9E2}" srcId="{9FDC17E0-BB3E-4DFF-935A-315E4C31969A}" destId="{DDC51A50-C7DC-44CD-BF24-F366861B012D}" srcOrd="0" destOrd="0" parTransId="{10CE0009-EF9B-429D-9767-7A789712010C}" sibTransId="{49909BE9-7588-4BAE-9E44-01C56A982CFF}"/>
    <dgm:cxn modelId="{20AC84EF-059D-4BE0-8309-063A2594761F}" type="presOf" srcId="{8223867E-156E-4408-A2DA-42C33C6567E7}" destId="{6AD73149-C024-4C57-B0B8-6ABBC0F11C35}" srcOrd="0" destOrd="0" presId="urn:microsoft.com/office/officeart/2005/8/layout/default"/>
    <dgm:cxn modelId="{4B8F16B8-975F-4517-BE97-1ABA4CE67B6A}" type="presOf" srcId="{DDC51A50-C7DC-44CD-BF24-F366861B012D}" destId="{DEFAAFAD-1380-4538-B6C2-7DD7FC0209D7}" srcOrd="0" destOrd="0" presId="urn:microsoft.com/office/officeart/2005/8/layout/default"/>
    <dgm:cxn modelId="{E0E6B797-F826-455D-A945-51BA808F3A97}" type="presOf" srcId="{867ABC11-E7CF-4BE3-B842-2A0C13883E75}" destId="{94F1D15F-E3E5-4813-B2BD-C39024E5F85F}" srcOrd="0" destOrd="0" presId="urn:microsoft.com/office/officeart/2005/8/layout/default"/>
    <dgm:cxn modelId="{FEF1B68A-F2D3-4565-A0D3-90D3A9BD8F86}" srcId="{9FDC17E0-BB3E-4DFF-935A-315E4C31969A}" destId="{2E30D1F8-3627-466E-AFDA-D10612EF7F52}" srcOrd="3" destOrd="0" parTransId="{DBAE4E7E-107B-48AC-837C-C66A72F6FAF9}" sibTransId="{1F418BA4-A053-4E25-94C6-6E2D2D6B0389}"/>
    <dgm:cxn modelId="{915E0982-443E-469F-AB68-88BDFCA75CDE}" type="presParOf" srcId="{A288540C-B4F5-43C3-A3C3-F3BE8D9B7C3B}" destId="{DEFAAFAD-1380-4538-B6C2-7DD7FC0209D7}" srcOrd="0" destOrd="0" presId="urn:microsoft.com/office/officeart/2005/8/layout/default"/>
    <dgm:cxn modelId="{4A8075F8-C8FE-42E5-90BD-0B3EC3FD6301}" type="presParOf" srcId="{A288540C-B4F5-43C3-A3C3-F3BE8D9B7C3B}" destId="{D3E5FE5B-02F3-4DF5-A798-A65047DEA3F3}" srcOrd="1" destOrd="0" presId="urn:microsoft.com/office/officeart/2005/8/layout/default"/>
    <dgm:cxn modelId="{5AB94CA2-40A8-447E-89C5-47EA90573FCC}" type="presParOf" srcId="{A288540C-B4F5-43C3-A3C3-F3BE8D9B7C3B}" destId="{6AD73149-C024-4C57-B0B8-6ABBC0F11C35}" srcOrd="2" destOrd="0" presId="urn:microsoft.com/office/officeart/2005/8/layout/default"/>
    <dgm:cxn modelId="{AA251DC0-31DC-43C6-805E-E36CCF542A02}" type="presParOf" srcId="{A288540C-B4F5-43C3-A3C3-F3BE8D9B7C3B}" destId="{50FBF333-E936-4F55-A1AC-0D380DF11C7A}" srcOrd="3" destOrd="0" presId="urn:microsoft.com/office/officeart/2005/8/layout/default"/>
    <dgm:cxn modelId="{FFE79118-01C2-41A4-87E4-E7C319E25029}" type="presParOf" srcId="{A288540C-B4F5-43C3-A3C3-F3BE8D9B7C3B}" destId="{94F1D15F-E3E5-4813-B2BD-C39024E5F85F}" srcOrd="4" destOrd="0" presId="urn:microsoft.com/office/officeart/2005/8/layout/default"/>
    <dgm:cxn modelId="{A52E4405-03D7-4F3D-8590-F2C7F1F19301}" type="presParOf" srcId="{A288540C-B4F5-43C3-A3C3-F3BE8D9B7C3B}" destId="{2C421367-BCB5-417F-9B57-944114178DA2}" srcOrd="5" destOrd="0" presId="urn:microsoft.com/office/officeart/2005/8/layout/default"/>
    <dgm:cxn modelId="{BBAB675C-E4E4-4798-ABFB-EB042A91EB84}" type="presParOf" srcId="{A288540C-B4F5-43C3-A3C3-F3BE8D9B7C3B}" destId="{E9F4F217-6AB6-47F9-BE7D-B9ED60F94E0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AAFAD-1380-4538-B6C2-7DD7FC0209D7}">
      <dsp:nvSpPr>
        <dsp:cNvPr id="0" name=""/>
        <dsp:cNvSpPr/>
      </dsp:nvSpPr>
      <dsp:spPr>
        <a:xfrm>
          <a:off x="768" y="255080"/>
          <a:ext cx="2995863" cy="179751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Knew more</a:t>
          </a:r>
          <a:endParaRPr lang="en-US" sz="3200" kern="1200" dirty="0"/>
        </a:p>
      </dsp:txBody>
      <dsp:txXfrm>
        <a:off x="768" y="255080"/>
        <a:ext cx="2995863" cy="1797518"/>
      </dsp:txXfrm>
    </dsp:sp>
    <dsp:sp modelId="{6AD73149-C024-4C57-B0B8-6ABBC0F11C35}">
      <dsp:nvSpPr>
        <dsp:cNvPr id="0" name=""/>
        <dsp:cNvSpPr/>
      </dsp:nvSpPr>
      <dsp:spPr>
        <a:xfrm>
          <a:off x="3296218" y="255080"/>
          <a:ext cx="2995863" cy="179751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Thought faster</a:t>
          </a:r>
        </a:p>
      </dsp:txBody>
      <dsp:txXfrm>
        <a:off x="3296218" y="255080"/>
        <a:ext cx="2995863" cy="1797518"/>
      </dsp:txXfrm>
    </dsp:sp>
    <dsp:sp modelId="{94F1D15F-E3E5-4813-B2BD-C39024E5F85F}">
      <dsp:nvSpPr>
        <dsp:cNvPr id="0" name=""/>
        <dsp:cNvSpPr/>
      </dsp:nvSpPr>
      <dsp:spPr>
        <a:xfrm>
          <a:off x="768" y="2352184"/>
          <a:ext cx="2995863" cy="179751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smtClean="0"/>
            <a:t>Were more the people we wished we were </a:t>
          </a:r>
          <a:endParaRPr lang="en-US" sz="3200" kern="1200" dirty="0" smtClean="0"/>
        </a:p>
      </dsp:txBody>
      <dsp:txXfrm>
        <a:off x="768" y="2352184"/>
        <a:ext cx="2995863" cy="1797518"/>
      </dsp:txXfrm>
    </dsp:sp>
    <dsp:sp modelId="{E9F4F217-6AB6-47F9-BE7D-B9ED60F94E09}">
      <dsp:nvSpPr>
        <dsp:cNvPr id="0" name=""/>
        <dsp:cNvSpPr/>
      </dsp:nvSpPr>
      <dsp:spPr>
        <a:xfrm>
          <a:off x="3296218" y="2352184"/>
          <a:ext cx="2995863" cy="1797518"/>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smtClean="0"/>
            <a:t>Had grown up farther together</a:t>
          </a:r>
          <a:endParaRPr lang="en-US" sz="3200" kern="1200" dirty="0"/>
        </a:p>
      </dsp:txBody>
      <dsp:txXfrm>
        <a:off x="3296218" y="2352184"/>
        <a:ext cx="2995863" cy="17975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F1F1-AD0A-4630-9850-F1CE60153E2D}" type="datetimeFigureOut">
              <a:rPr lang="en-US" smtClean="0"/>
              <a:t>9/18/2015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E25B0-1F91-4837-A6E4-8AFC322C9FB1}" type="datetimeFigureOut">
              <a:rPr lang="en-US" smtClean="0"/>
              <a:t>9/18/2015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drexler.com/d/06/00/EOC/EOC_Glossary.html#MEM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e-drexler.com/d/06/00/EOC/EOC_References.html#0212"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Assets of Interest</a:t>
            </a:r>
          </a:p>
          <a:p>
            <a:pPr marL="171450" indent="-171450">
              <a:buFont typeface="Arial" panose="020B0604020202020204" pitchFamily="34" charset="0"/>
              <a:buChar char="•"/>
            </a:pPr>
            <a:r>
              <a:rPr lang="en-US" dirty="0" smtClean="0"/>
              <a:t>Entry Points</a:t>
            </a:r>
          </a:p>
          <a:p>
            <a:pPr marL="171450" indent="-171450">
              <a:buFont typeface="Arial" panose="020B0604020202020204" pitchFamily="34" charset="0"/>
              <a:buChar char="•"/>
            </a:pPr>
            <a:r>
              <a:rPr lang="en-US" dirty="0" smtClean="0"/>
              <a:t>Exit Points</a:t>
            </a:r>
          </a:p>
          <a:p>
            <a:r>
              <a:rPr lang="en-US" dirty="0" smtClean="0"/>
              <a:t>Threat Profiling</a:t>
            </a:r>
          </a:p>
          <a:p>
            <a:pPr marL="171450" indent="-171450">
              <a:buFont typeface="Arial" panose="020B0604020202020204" pitchFamily="34" charset="0"/>
              <a:buChar char="•"/>
            </a:pPr>
            <a:r>
              <a:rPr lang="en-US" dirty="0" smtClean="0"/>
              <a:t>Threat Identification</a:t>
            </a:r>
          </a:p>
          <a:p>
            <a:pPr marL="171450" indent="-171450">
              <a:buFont typeface="Arial" panose="020B0604020202020204" pitchFamily="34" charset="0"/>
              <a:buChar char="•"/>
            </a:pPr>
            <a:r>
              <a:rPr lang="en-US" dirty="0" smtClean="0"/>
              <a:t>Threat Trees</a:t>
            </a:r>
          </a:p>
          <a:p>
            <a:pPr marL="171450" indent="-171450">
              <a:buFont typeface="Arial" panose="020B0604020202020204" pitchFamily="34" charset="0"/>
              <a:buChar char="•"/>
            </a:pPr>
            <a:r>
              <a:rPr lang="en-US" dirty="0" smtClean="0"/>
              <a:t>Vulnerability Resolution</a:t>
            </a:r>
          </a:p>
          <a:p>
            <a:r>
              <a:rPr lang="en-US" dirty="0" smtClean="0"/>
              <a:t>Creating Models</a:t>
            </a:r>
          </a:p>
          <a:p>
            <a:pPr marL="171450" indent="-17145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71450" indent="-171450">
              <a:buFont typeface="Arial" panose="020B0604020202020204" pitchFamily="34" charset="0"/>
              <a:buChar char="•"/>
            </a:pPr>
            <a:r>
              <a:rPr lang="en-US" baseline="0" dirty="0" smtClean="0"/>
              <a:t>Code Reviews</a:t>
            </a:r>
          </a:p>
          <a:p>
            <a:pPr marL="171450" indent="-17145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12</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an American author, computer scientist, inventor and futurist. Aside from futurology, he is involved in fields such as optical character recognition (OCR), text-to-speech synthesis, speech recognition technology, and electronic keyboard instruments. He has written books on health, artificial intelligence (AI), transhumanism, the technological singularity, and futurism. Kurzweil is a public advocate for the futurist and transhumanist movements, and gives public talks to share his optimistic outlook on life extension technologies and the future of nanotechnology, robotics, and biotechnology.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touches on the history of the Singularity concept, tracing it back to John von Neumann in the 1950s and I. J. Good in the 1960s. He compares his Singularity to that of a mathematical or astrophysical singularity. While his ideas of a Singularity is not actually infinite, he says it looks that way from any limited perspective</a:t>
            </a:r>
          </a:p>
          <a:p>
            <a:endParaRPr lang="en-US" dirty="0" smtClean="0"/>
          </a:p>
          <a:p>
            <a:r>
              <a:rPr lang="en-US" dirty="0" smtClean="0"/>
              <a:t>During the Singularity Kurzweil predicts "human life will be irreversibly transformed"[29] and humans will transcend the "limitations of our biological bodies and brain".[30] He looks beyond the Singularity to say that "the intelligence that will emerge will continue to represent the human civilization", he feels that "future machines will be human, even if they are not biological".[31]</a:t>
            </a:r>
          </a:p>
          <a:p>
            <a:endParaRPr lang="en-US" dirty="0" smtClean="0"/>
          </a:p>
          <a:p>
            <a:r>
              <a:rPr lang="en-US" dirty="0" smtClean="0"/>
              <a:t>Kurzweil claims once </a:t>
            </a:r>
            <a:r>
              <a:rPr lang="en-US" dirty="0" err="1" smtClean="0"/>
              <a:t>nonbiological</a:t>
            </a:r>
            <a:r>
              <a:rPr lang="en-US" dirty="0" smtClean="0"/>
              <a:t> intelligence predominates the nature of human life will be radically altered:[32] there will be radical changes in how humans learn, work, play, and wage war.</a:t>
            </a:r>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Moore’s Law narrowly refers to the number of transistors on an integrated circuit of fixed size, and sometimes has been expressed even more narrowly in terms of transistor feature size. But rather than feature size (which is only one contributing factor), or even number of transistors, I think the most appropriate measure to track is computational speed per unit cost. This takes into account many levels of “cleverness” (i.e., innovation, which is to say, technological evolution). In addition to all of the innovation in integrated circuits, there are multiple layers of innovation in computer design, e.g., pipelining, parallel processing, instruction look-ahead, instruction and memory caching, and many others.</a:t>
            </a:r>
          </a:p>
          <a:p>
            <a:r>
              <a:rPr lang="en-US" dirty="0" smtClean="0"/>
              <a:t>From the above chart, we see that the exponential growth of computing didn’t start with integrated circuits (around 1958), or even transistors (around 1947), but goes back to the electromechanical calculators used in the 1890 and 1900 U.S. Census. This chart spans at least five distinct paradigms of computing, of which Moore’s Law pertains to only the latest one.</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Yudkowsky's</a:t>
            </a:r>
            <a:r>
              <a:rPr lang="en-US" dirty="0" smtClean="0"/>
              <a:t> interests focus on Artificial Intelligence theory for self-awareness, self-modification, and recursive self-improvement, and on artificial-intelligence architectures and decision theories for stable motivational structures (Friendly AI and Coherent Extrapolated Volition in particular).[6]:420 </a:t>
            </a:r>
            <a:r>
              <a:rPr lang="en-US" dirty="0" err="1" smtClean="0"/>
              <a:t>Yudkowsky's</a:t>
            </a:r>
            <a:r>
              <a:rPr lang="en-US" dirty="0" smtClean="0"/>
              <a:t> most recent work is on decision theory for problems of self-modification and </a:t>
            </a:r>
            <a:r>
              <a:rPr lang="en-US" dirty="0" err="1" smtClean="0"/>
              <a:t>Newcomblike</a:t>
            </a:r>
            <a:r>
              <a:rPr lang="en-US" dirty="0" smtClean="0"/>
              <a:t> problems.</a:t>
            </a:r>
          </a:p>
          <a:p>
            <a:endParaRPr lang="en-US" dirty="0" smtClean="0"/>
          </a:p>
          <a:p>
            <a:r>
              <a:rPr lang="en-US" dirty="0" smtClean="0"/>
              <a:t>He co-founded the nonprofit Machine Intelligence Research Institute (formerly the Singularity Institute for Artificial Intelligence) in 2000 and continues to be employed there as a full-time Research Fellow.</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Swedish philosopher at the University of Oxford known for his work on existential risk, the anthropic principle, human enhancement ethics, superintelligence risks, the reversal test, and consequentialism. He holds a PhD from the London School of Economics (2000). In 2011, he founded the Oxford Martin </a:t>
            </a:r>
            <a:r>
              <a:rPr lang="en-US" dirty="0" err="1" smtClean="0"/>
              <a:t>Programme</a:t>
            </a:r>
            <a:r>
              <a:rPr lang="en-US" dirty="0" smtClean="0"/>
              <a:t> on the Impacts of Future Technology,[2] and he is currently the founding director of the Future of Humanity Institute[3] at Oxford University.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400" dirty="0" smtClean="0"/>
              <a:t>Bangs </a:t>
            </a:r>
            <a:r>
              <a:rPr lang="en-US" dirty="0" smtClean="0"/>
              <a:t>– Earth-originating intelligent life goes extinct in relatively sudden disaster resulting from either an accident or a deliberate act of destruction.</a:t>
            </a:r>
          </a:p>
          <a:p>
            <a:endParaRPr lang="en-US" dirty="0" smtClean="0"/>
          </a:p>
          <a:p>
            <a:r>
              <a:rPr lang="en-US" sz="1800" dirty="0" smtClean="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r>
              <a:rPr lang="en-US" dirty="0" smtClean="0"/>
              <a:t>helped found the Common Vulnerabilities and Exposures (CVE) </a:t>
            </a:r>
          </a:p>
          <a:p>
            <a:endParaRPr lang="en-US" dirty="0" smtClean="0"/>
          </a:p>
          <a:p>
            <a:r>
              <a:rPr lang="en-US" dirty="0" smtClean="0"/>
              <a:t>While 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Adam is the author of "Threat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200" dirty="0" smtClean="0"/>
              <a:t>Pioneer of nanotechnology</a:t>
            </a:r>
          </a:p>
          <a:p>
            <a:r>
              <a:rPr lang="en-US" sz="1200" dirty="0" smtClean="0"/>
              <a:t>Building components molecule by molecule</a:t>
            </a:r>
          </a:p>
          <a:p>
            <a:r>
              <a:rPr lang="en-US" sz="1200" dirty="0" err="1" smtClean="0"/>
              <a:t>Nanomachines</a:t>
            </a:r>
            <a:r>
              <a:rPr lang="en-US" sz="1200" dirty="0" smtClean="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history, states have developed technologies to extend their military power, and states will no doubt play a dominant role in developing replicators and AI systems. States could use replicating assemblers to build arsenals of advanced weapons, swiftly, easily, and in vast quantity. States could use special replicators directly to wage a sort of germ warfare - one made vastly more practical by programmable, computer-controlled "germs." Depending on their skills, AI systems could serve as weapon designers, strategists, or fighters. Military funds already support research in both molecular technology and artificial intelligence.</a:t>
            </a:r>
          </a:p>
          <a:p>
            <a:endParaRPr lang="en-US" dirty="0" smtClean="0"/>
          </a:p>
          <a:p>
            <a:r>
              <a:rPr lang="en-US" dirty="0" smtClean="0"/>
              <a:t>States could use assemblers or advanced AI systems to achieve sudden, destabilizing breakthroughs. I earlier discussed reasons for expecting that the advent of replicating assemblers will bring relatively sudden changes: Able to replicate swiftly, they could become abundant in a matter of days. Able to make almost anything, they could be programmed to duplicate existing weapons, but made from superior materials. Able to work with standard, well-understood components (atoms) they could suddenly build things designed in anticipation of the assembler breakthrough. These results of design-ahead could include programmable germs and other nasty novelties. For all these reasons, a state that makes the assembler breakthrough could rapidly create a decisive military force - if not literally overnight, then at least with unprecedented speed.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cognoscenti of nanotechnology, this threat has become known as the "gray goo problem." Though masses of uncontrolled replicators need not be gray or gooey, the term "gray goo" emphasizes that replicators able to obliterate life might be less inspiring than a single species of crabgrass. They might be "superior" in an evolutionary sense, but this need not make them valuable. We have evolved to love a world rich in living things, ideas, and diversity, so there is no reason to value gray goo merely because it could spread. Indeed, if we prevent it we will thereby prove our evolutionary superiority.</a:t>
            </a:r>
          </a:p>
          <a:p>
            <a:endParaRPr lang="en-US" dirty="0" smtClean="0"/>
          </a:p>
          <a:p>
            <a:r>
              <a:rPr lang="en-US" dirty="0" smtClean="0"/>
              <a:t>The gray goo threat makes one thing perfectly clear: we cannot afford certain kinds of accidents with replicating assemblers.</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cognoscenti of nanotechnology, this threat has become known as the "gray goo problem." Though masses of uncontrolled replicators need not be gray or gooey, the term "gray goo" emphasizes that replicators able to obliterate life might be less inspiring than a single species of crabgrass. They might be "superior" in an evolutionary sense, but this need not make them valuable. We have evolved to love a world rich in living things, ideas, and diversity, so there is no reason to value gray goo merely because it could spread. Indeed, if we prevent it we will thereby prove our evolutionary superiority.</a:t>
            </a:r>
          </a:p>
          <a:p>
            <a:endParaRPr lang="en-US" dirty="0" smtClean="0"/>
          </a:p>
          <a:p>
            <a:r>
              <a:rPr lang="en-US" dirty="0" smtClean="0"/>
              <a:t>The gray goo threat makes one thing perfectly clear: we cannot afford certain kinds of accidents with replicating assemblers.</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our present uncertainties, we cannot yet describe either threats or shields with any accuracy. Does this mean we can't have any confidence that effective shields are possible? Apparently we can; there is a difference, after all, between knowing that something is possible and knowing how to do it. And in this case, the world holds examples of analogous successes. </a:t>
            </a:r>
            <a:br>
              <a:rPr lang="en-US" dirty="0" smtClean="0"/>
            </a:br>
            <a:r>
              <a:rPr lang="en-US" dirty="0" smtClean="0"/>
              <a:t/>
            </a:r>
            <a:br>
              <a:rPr lang="en-US" dirty="0" smtClean="0"/>
            </a:br>
            <a:r>
              <a:rPr lang="en-US" dirty="0" smtClean="0"/>
              <a:t>There is nothing fundamentally novel about defending against invading replicators; life has been doing it for ages. Replicating assemblers, though unusually potent, will be physical systems not unlike those we already know. Experience suggests that they can be controlled. </a:t>
            </a:r>
            <a:br>
              <a:rPr lang="en-US" dirty="0" smtClean="0"/>
            </a:br>
            <a:r>
              <a:rPr lang="en-US" dirty="0" smtClean="0"/>
              <a:t/>
            </a:r>
            <a:br>
              <a:rPr lang="en-US" dirty="0" smtClean="0"/>
            </a:br>
            <a:r>
              <a:rPr lang="en-US" dirty="0" smtClean="0"/>
              <a:t>Viruses are molecular machines that invade cells; cells use molecular machines (such as restriction enzymes and antibodies) to defend against them. Bacteria are cells that invade organisms; organisms use cells (such as white blood cells) to defend against them. Similarly, societies use police to defend against criminals and armies to defend against invaders. On a less physical level, minds use </a:t>
            </a:r>
            <a:r>
              <a:rPr lang="en-US" dirty="0" smtClean="0">
                <a:hlinkClick r:id="rId3"/>
              </a:rPr>
              <a:t>meme</a:t>
            </a:r>
            <a:r>
              <a:rPr lang="en-US" dirty="0" smtClean="0"/>
              <a:t> systems such as the scientific method to defend against nonsense, and societies use institutions such as courts to defend against the power of other institutions. </a:t>
            </a:r>
            <a:br>
              <a:rPr lang="en-US" dirty="0" smtClean="0"/>
            </a:br>
            <a:r>
              <a:rPr lang="en-US" dirty="0" smtClean="0"/>
              <a:t/>
            </a:r>
            <a:br>
              <a:rPr lang="en-US" dirty="0" smtClean="0"/>
            </a:br>
            <a:r>
              <a:rPr lang="en-US" dirty="0" smtClean="0"/>
              <a:t>The biological examples in the last paragraph show that even after a billion-year arms race, molecular machines have maintained successful defenses against molecular replicators. Failures have been common too, but the successes do indicate that defense is possible. These successes suggest that we can indeed use </a:t>
            </a:r>
            <a:r>
              <a:rPr lang="en-US" dirty="0" err="1" smtClean="0"/>
              <a:t>nanomachines</a:t>
            </a:r>
            <a:r>
              <a:rPr lang="en-US" dirty="0" smtClean="0"/>
              <a:t> to defend against </a:t>
            </a:r>
            <a:r>
              <a:rPr lang="en-US" dirty="0" err="1" smtClean="0"/>
              <a:t>nanomachines</a:t>
            </a:r>
            <a:r>
              <a:rPr lang="en-US" dirty="0" smtClean="0"/>
              <a:t>. Though assemblers will bring many advances, there seems no reason why they should permanently tip the balance against defense. </a:t>
            </a:r>
            <a:br>
              <a:rPr lang="en-US" dirty="0" smtClean="0"/>
            </a:br>
            <a:r>
              <a:rPr lang="en-US" dirty="0" smtClean="0"/>
              <a:t/>
            </a:r>
            <a:br>
              <a:rPr lang="en-US" dirty="0" smtClean="0"/>
            </a:br>
            <a:r>
              <a:rPr lang="en-US" dirty="0" smtClean="0"/>
              <a:t>The examples given above - some involving viruses, some involving institutions - are diverse enough to suggest that successful defense rests on general principles. One might ask, Why do all these defenses succeed? But turn the question around: Why should they fail? Each conflict pits similar systems against each other, </a:t>
            </a:r>
            <a:r>
              <a:rPr lang="en-US" dirty="0" smtClean="0">
                <a:hlinkClick r:id="rId4"/>
              </a:rPr>
              <a:t>giving the attacker no obvious advantage</a:t>
            </a:r>
            <a:r>
              <a:rPr lang="en-US" dirty="0" smtClean="0"/>
              <a:t>. In each conflict, moreover, the attacker faces a defense </a:t>
            </a:r>
            <a:r>
              <a:rPr lang="en-US" i="1" dirty="0" smtClean="0"/>
              <a:t>that is well established</a:t>
            </a:r>
            <a:r>
              <a:rPr lang="en-US" dirty="0" smtClean="0"/>
              <a:t>. The defenders fight on home ground, giving them advantages such as prepared positions, detailed local knowledge, stockpiled resources, and abundant allies - when the immune system recognizes a germ, it can mobilize the resources of an entire body. All these advantages are general and basic, having little to do with the details of a technology. We can give our active shields the same advantages over dangerous replicators. And they need not sit idle while dangerous weapons are amassed, any more than the immune system sits idle while bacteria multiply. </a:t>
            </a:r>
            <a:br>
              <a:rPr lang="en-US" dirty="0" smtClean="0"/>
            </a:br>
            <a:r>
              <a:rPr lang="en-US" dirty="0" smtClean="0"/>
              <a:t/>
            </a:r>
            <a:br>
              <a:rPr lang="en-US" dirty="0" smtClean="0"/>
            </a:br>
            <a:r>
              <a:rPr lang="en-US" dirty="0" smtClean="0"/>
              <a:t>It would be hard to predict the outcome of an open-ended arms race between powers equipped with replicating assemblers. But before this situation can arise, the leading force seems likely to acquire a temporary but overwhelming military advantage. If the outcome of an arms race is in doubt, then the leading force will likely use its strength to ensure that no opponents are allowed to catch up. If it does so, then active shields will not have to withstand attacks backed by the resources of half a continent or half a solar system; they will instead be like a police force or an immune system, facing attacks backed only by whatever resources can be gathered in secret within the protected territory. </a:t>
            </a:r>
            <a:br>
              <a:rPr lang="en-US" dirty="0" smtClean="0"/>
            </a:br>
            <a:r>
              <a:rPr lang="en-US" dirty="0" smtClean="0"/>
              <a:t/>
            </a:r>
            <a:br>
              <a:rPr lang="en-US" dirty="0" smtClean="0"/>
            </a:br>
            <a:r>
              <a:rPr lang="en-US" dirty="0" smtClean="0"/>
              <a:t>In each case of successful defense that I cited above, the attackers and the shields have developed through broadly similar processes. The immune system, shaped by genetic evolution, meets threats also shaped by genetic evolution. Armies, shaped by human minds, also meet similar threats. Likewise, both active shields and dangerous replicators will be shaped by memetic evolution. But if the leading force can develop automated engineering systems that work a </a:t>
            </a:r>
            <a:r>
              <a:rPr lang="en-US" dirty="0" err="1" smtClean="0"/>
              <a:t>millionfold</a:t>
            </a:r>
            <a:r>
              <a:rPr lang="en-US" dirty="0" smtClean="0"/>
              <a:t> faster than human engineers, and if it can use them for a single year, then it can build active shields based on a million years' worth of engineering advance. With such systems we may be able to explore the limits of the possible well enough to build a reliable shield against all physically possible threats. </a:t>
            </a:r>
            <a:br>
              <a:rPr lang="en-US" dirty="0" smtClean="0"/>
            </a:br>
            <a:r>
              <a:rPr lang="en-US" dirty="0" smtClean="0"/>
              <a:t/>
            </a:r>
            <a:br>
              <a:rPr lang="en-US" dirty="0" smtClean="0"/>
            </a:br>
            <a:r>
              <a:rPr lang="en-US" dirty="0" smtClean="0"/>
              <a:t>Even without our knowing the details of the threats and the shields, there seems reason to believe that shields are possible. And the examples of memes controlling memes and of institutions controlling institutions also suggest that AI systems can control AI systems. </a:t>
            </a:r>
            <a:br>
              <a:rPr lang="en-US" dirty="0" smtClean="0"/>
            </a:br>
            <a:r>
              <a:rPr lang="en-US" dirty="0" smtClean="0"/>
              <a:t/>
            </a:r>
            <a:br>
              <a:rPr lang="en-US" dirty="0" smtClean="0"/>
            </a:br>
            <a:r>
              <a:rPr lang="en-US" dirty="0" smtClean="0"/>
              <a:t>In building active shields, we will be able to use the power of replicators and AI systems to multiply the traditional advantages of the defending force: we can give it overwhelming strength through abundant, replicator-built hardware with designs based on the equivalent of a million-year lead in technology. We can build active shields having strength and reliability that will put past systems to shame. </a:t>
            </a:r>
            <a:br>
              <a:rPr lang="en-US" dirty="0" smtClean="0"/>
            </a:br>
            <a:r>
              <a:rPr lang="en-US" dirty="0" smtClean="0"/>
              <a:t/>
            </a:r>
            <a:br>
              <a:rPr lang="en-US" dirty="0" smtClean="0"/>
            </a:br>
            <a:r>
              <a:rPr lang="en-US" dirty="0" smtClean="0"/>
              <a:t>Nanotechnology and artificial intelligence could bring the ultimate tools of destruction, but they are not inherently destructive. With care, we can use them to build the ultimate tools of peace.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described by </a:t>
            </a:r>
            <a:r>
              <a:rPr lang="en-US" dirty="0" err="1" smtClean="0"/>
              <a:t>Bostrom</a:t>
            </a:r>
            <a:r>
              <a:rPr lang="en-US" dirty="0" smtClean="0"/>
              <a:t> (2003), a paperclip maximizer is an artificial general intelligence (AGI) whose goal is to maximize the number of paperclips in its collection. If it has been constructed with a roughly human level of general intelligence, the AGI might collect paperclips, earn money to buy paperclips, or begin to manufacture paperclips.</a:t>
            </a:r>
          </a:p>
          <a:p>
            <a:endParaRPr lang="en-US" dirty="0" smtClean="0"/>
          </a:p>
          <a:p>
            <a:r>
              <a:rPr lang="en-US" dirty="0" smtClean="0"/>
              <a:t>Most importantly, however, it would undergo an intelligence explosion: It would work to improve its own intelligence, where "intelligence" is understood in the sense of optimization power, the ability to maximize a reward/utility function—in this case, the number of paperclips. The AGI would improve its intelligence, not because it values more intelligence in its own right, but because more intelligence would help it achieve its goal of accumulating paperclips. Having increased its intelligence, it would produce more paperclips, and also use its enhanced abilities to further self-improve. Continuing this process, it would undergo an intelligence explosion and reach far-above-human levels.</a:t>
            </a:r>
          </a:p>
          <a:p>
            <a:endParaRPr lang="en-US" dirty="0" smtClean="0"/>
          </a:p>
          <a:p>
            <a:r>
              <a:rPr lang="en-US" dirty="0" smtClean="0"/>
              <a:t>It would innovate better and better techniques to maximize the number of paperclips. At some point, it might convert most of the matter in the solar system into paperclips.</a:t>
            </a:r>
          </a:p>
          <a:p>
            <a:endParaRPr lang="en-US" dirty="0" smtClean="0"/>
          </a:p>
          <a:p>
            <a:r>
              <a:rPr lang="en-US" dirty="0" smtClean="0"/>
              <a:t>This may seem more like super-stupidity than super-intelligence. For humans, it would indeed be stupidity, as it would constitute failure to fulfill many of our important terminal values, such as life, love, and variety. The AGI won't revise or otherwise change its goals, since changing its goals would result in fewer paperclips being made in the future, and that opposes its current goal. It has one simple goal of maximizing the number of paperclips; human life, learning, joy, and so on are not specified as goals. An AGI is simply an optimization process—a goal-seeker, a utility-function-maximizer. Its values can be completely alien to ours. If its utility function is to maximize paperclips, then it will do exactly that.</a:t>
            </a:r>
          </a:p>
          <a:p>
            <a:endParaRPr lang="en-US" dirty="0" smtClean="0"/>
          </a:p>
          <a:p>
            <a:r>
              <a:rPr lang="en-US" dirty="0" smtClean="0"/>
              <a:t>A </a:t>
            </a:r>
            <a:r>
              <a:rPr lang="en-US" dirty="0" err="1" smtClean="0"/>
              <a:t>paperclipping</a:t>
            </a:r>
            <a:r>
              <a:rPr lang="en-US" dirty="0" smtClean="0"/>
              <a:t> scenario is also possible without an intelligence explosion. If society keeps getting increasingly automated and AI-dominated, then the first borderline AGI might manage to take over the rest using some relatively narrow-domain trick that doesn't require very high general intelligence.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51</a:t>
            </a:fld>
            <a:endParaRPr lang="en-US"/>
          </a:p>
        </p:txBody>
      </p:sp>
    </p:spTree>
    <p:extLst>
      <p:ext uri="{BB962C8B-B14F-4D97-AF65-F5344CB8AC3E}">
        <p14:creationId xmlns:p14="http://schemas.microsoft.com/office/powerpoint/2010/main" val="203870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9/18/2015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witter.com/Scronkfink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csi.berkeley.edu/icsi/events/2014/03/shostack-threat-model" TargetMode="External"/><Relationship Id="rId2" Type="http://schemas.openxmlformats.org/officeDocument/2006/relationships/hyperlink" Target="http://www.cnet.com/news/at-mozilla-blowing-the-lid-off-security-practices/" TargetMode="External"/><Relationship Id="rId1" Type="http://schemas.openxmlformats.org/officeDocument/2006/relationships/slideLayout" Target="../slideLayouts/slideLayout2.xml"/><Relationship Id="rId5" Type="http://schemas.openxmlformats.org/officeDocument/2006/relationships/hyperlink" Target="https://intelligence.org/2014/02/01/robust-cooperation-a-case-study-in-friendly-ai-research/" TargetMode="External"/><Relationship Id="rId4" Type="http://schemas.openxmlformats.org/officeDocument/2006/relationships/hyperlink" Target="http://www.youtube.com/watch?v=KLpgaoD8yS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i.ytimg.com/vi/KLpgaoD8ySM/hqdefault.jpg" TargetMode="External"/><Relationship Id="rId2" Type="http://schemas.openxmlformats.org/officeDocument/2006/relationships/hyperlink" Target="https://www.youtube.com/watch?v=KLpgaoD8ySM" TargetMode="External"/><Relationship Id="rId1" Type="http://schemas.openxmlformats.org/officeDocument/2006/relationships/slideLayout" Target="../slideLayouts/slideLayout2.xml"/><Relationship Id="rId6" Type="http://schemas.openxmlformats.org/officeDocument/2006/relationships/hyperlink" Target="https://neurophilosophy.wordpress.com/2006/08/22/614/" TargetMode="External"/><Relationship Id="rId5" Type="http://schemas.openxmlformats.org/officeDocument/2006/relationships/hyperlink" Target="http://www.dailymail.co.uk/sciencetech/article-3143275/Artificial-intelligence-real-threat-robots-wipe-humanity-ACCIDENT-claims-expert.html" TargetMode="External"/><Relationship Id="rId4" Type="http://schemas.openxmlformats.org/officeDocument/2006/relationships/hyperlink" Target="http://www.future-trends.co/1211894039.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a:p>
            <a:r>
              <a:rPr lang="en-US" b="1" dirty="0">
                <a:hlinkClick r:id="rId2"/>
              </a:rPr>
              <a:t>@</a:t>
            </a:r>
            <a:r>
              <a:rPr lang="en-US" b="1" dirty="0" err="1" smtClean="0">
                <a:hlinkClick r:id="rId2"/>
              </a:rPr>
              <a:t>Scronkfinkle</a:t>
            </a:r>
            <a:endParaRPr lang="en-US" dirty="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sp>
        <p:nvSpPr>
          <p:cNvPr id="3" name="Content Placeholder 2"/>
          <p:cNvSpPr>
            <a:spLocks noGrp="1"/>
          </p:cNvSpPr>
          <p:nvPr>
            <p:ph idx="1"/>
          </p:nvPr>
        </p:nvSpPr>
        <p:spPr/>
        <p:txBody>
          <a:bodyPr>
            <a:normAutofit/>
          </a:bodyPr>
          <a:lstStyle/>
          <a:p>
            <a:r>
              <a:rPr lang="en-US" sz="2800" dirty="0" smtClean="0"/>
              <a:t>Adversarial Perspective</a:t>
            </a:r>
          </a:p>
          <a:p>
            <a:r>
              <a:rPr lang="en-US" sz="2800" dirty="0" smtClean="0"/>
              <a:t>Threat Profiling</a:t>
            </a:r>
          </a:p>
          <a:p>
            <a:r>
              <a:rPr lang="en-US" sz="2800" dirty="0" smtClean="0"/>
              <a:t>Creating Models</a:t>
            </a:r>
          </a:p>
          <a:p>
            <a:r>
              <a:rPr lang="en-US" sz="2800" dirty="0" smtClean="0"/>
              <a:t>Testing Derived from Threat Models</a:t>
            </a:r>
            <a:endParaRPr lang="en-US" sz="2800" dirty="0"/>
          </a:p>
        </p:txBody>
      </p:sp>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p:spPr>
      </p:pic>
      <p:pic>
        <p:nvPicPr>
          <p:cNvPr id="7" name="Picture 6"/>
          <p:cNvPicPr>
            <a:picLocks noChangeAspect="1"/>
          </p:cNvPicPr>
          <p:nvPr/>
        </p:nvPicPr>
        <p:blipFill>
          <a:blip r:embed="rId3"/>
          <a:stretch>
            <a:fillRect/>
          </a:stretch>
        </p:blipFill>
        <p:spPr>
          <a:xfrm>
            <a:off x="491899" y="2365065"/>
            <a:ext cx="5412678" cy="3429000"/>
          </a:xfrm>
          <a:prstGeom prst="rect">
            <a:avLst/>
          </a:prstGeom>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sp>
        <p:nvSpPr>
          <p:cNvPr id="3" name="Content Placeholder 2"/>
          <p:cNvSpPr>
            <a:spLocks noGrp="1"/>
          </p:cNvSpPr>
          <p:nvPr>
            <p:ph idx="1"/>
          </p:nvPr>
        </p:nvSpPr>
        <p:spPr/>
        <p:txBody>
          <a:bodyPr/>
          <a:lstStyle/>
          <a:p>
            <a:r>
              <a:rPr lang="en-US" sz="2800" dirty="0" smtClean="0"/>
              <a:t>Spoofing</a:t>
            </a:r>
          </a:p>
          <a:p>
            <a:r>
              <a:rPr lang="en-US" sz="2800" dirty="0" smtClean="0"/>
              <a:t>Tampering</a:t>
            </a:r>
          </a:p>
          <a:p>
            <a:r>
              <a:rPr lang="en-US" sz="2800" dirty="0" smtClean="0"/>
              <a:t>Repudiation</a:t>
            </a:r>
          </a:p>
          <a:p>
            <a:r>
              <a:rPr lang="en-US" sz="2800" dirty="0" smtClean="0"/>
              <a:t>Information Disclosure</a:t>
            </a:r>
          </a:p>
          <a:p>
            <a:r>
              <a:rPr lang="en-US" sz="2800" dirty="0" smtClean="0"/>
              <a:t>Denial of Service</a:t>
            </a:r>
          </a:p>
          <a:p>
            <a:r>
              <a:rPr lang="en-US" sz="2800" dirty="0" smtClean="0"/>
              <a:t>Elevation of Privilege</a:t>
            </a:r>
          </a:p>
          <a:p>
            <a:endParaRPr lang="en-US" dirty="0"/>
          </a:p>
        </p:txBody>
      </p:sp>
    </p:spTree>
    <p:extLst>
      <p:ext uri="{BB962C8B-B14F-4D97-AF65-F5344CB8AC3E}">
        <p14:creationId xmlns:p14="http://schemas.microsoft.com/office/powerpoint/2010/main" val="114945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sp>
        <p:nvSpPr>
          <p:cNvPr id="8" name="TextBox 7"/>
          <p:cNvSpPr txBox="1"/>
          <p:nvPr/>
        </p:nvSpPr>
        <p:spPr>
          <a:xfrm>
            <a:off x="685801" y="2537138"/>
            <a:ext cx="2923504" cy="707886"/>
          </a:xfrm>
          <a:prstGeom prst="rect">
            <a:avLst/>
          </a:prstGeom>
          <a:noFill/>
        </p:spPr>
        <p:txBody>
          <a:bodyPr wrap="square" rtlCol="0">
            <a:spAutoFit/>
          </a:bodyPr>
          <a:lstStyle/>
          <a:p>
            <a:r>
              <a:rPr lang="en-US" sz="2000" b="1" dirty="0"/>
              <a:t>Impersonating something or someone else</a:t>
            </a:r>
          </a:p>
        </p:txBody>
      </p:sp>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sp>
        <p:nvSpPr>
          <p:cNvPr id="5" name="TextBox 4"/>
          <p:cNvSpPr txBox="1"/>
          <p:nvPr/>
        </p:nvSpPr>
        <p:spPr>
          <a:xfrm>
            <a:off x="685801" y="2537138"/>
            <a:ext cx="2923504" cy="400110"/>
          </a:xfrm>
          <a:prstGeom prst="rect">
            <a:avLst/>
          </a:prstGeom>
          <a:noFill/>
        </p:spPr>
        <p:txBody>
          <a:bodyPr wrap="square" rtlCol="0">
            <a:spAutoFit/>
          </a:bodyPr>
          <a:lstStyle/>
          <a:p>
            <a:r>
              <a:rPr lang="en-US" sz="2000" b="1" dirty="0"/>
              <a:t>Modifying data or code</a:t>
            </a:r>
          </a:p>
        </p:txBody>
      </p:sp>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sp>
        <p:nvSpPr>
          <p:cNvPr id="6" name="TextBox 5"/>
          <p:cNvSpPr txBox="1"/>
          <p:nvPr/>
        </p:nvSpPr>
        <p:spPr>
          <a:xfrm>
            <a:off x="685801" y="2537138"/>
            <a:ext cx="2923504" cy="707886"/>
          </a:xfrm>
          <a:prstGeom prst="rect">
            <a:avLst/>
          </a:prstGeom>
          <a:noFill/>
        </p:spPr>
        <p:txBody>
          <a:bodyPr wrap="square" rtlCol="0">
            <a:spAutoFit/>
          </a:bodyPr>
          <a:lstStyle/>
          <a:p>
            <a:r>
              <a:rPr lang="en-US" sz="2000" b="1" dirty="0"/>
              <a:t>Claiming to have not performed an action</a:t>
            </a:r>
          </a:p>
        </p:txBody>
      </p:sp>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sp>
        <p:nvSpPr>
          <p:cNvPr id="6" name="TextBox 5"/>
          <p:cNvSpPr txBox="1"/>
          <p:nvPr/>
        </p:nvSpPr>
        <p:spPr>
          <a:xfrm>
            <a:off x="685801" y="2537138"/>
            <a:ext cx="2923504" cy="1015663"/>
          </a:xfrm>
          <a:prstGeom prst="rect">
            <a:avLst/>
          </a:prstGeom>
          <a:noFill/>
        </p:spPr>
        <p:txBody>
          <a:bodyPr wrap="square" rtlCol="0">
            <a:spAutoFit/>
          </a:bodyPr>
          <a:lstStyle/>
          <a:p>
            <a:r>
              <a:rPr lang="en-US" sz="2000" b="1" dirty="0"/>
              <a:t>Exposing information to       someone not authorized to see it</a:t>
            </a:r>
          </a:p>
        </p:txBody>
      </p:sp>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sp>
        <p:nvSpPr>
          <p:cNvPr id="7" name="TextBox 6"/>
          <p:cNvSpPr txBox="1"/>
          <p:nvPr/>
        </p:nvSpPr>
        <p:spPr>
          <a:xfrm>
            <a:off x="685801" y="2537138"/>
            <a:ext cx="2923504" cy="707886"/>
          </a:xfrm>
          <a:prstGeom prst="rect">
            <a:avLst/>
          </a:prstGeom>
          <a:noFill/>
        </p:spPr>
        <p:txBody>
          <a:bodyPr wrap="square" rtlCol="0">
            <a:spAutoFit/>
          </a:bodyPr>
          <a:lstStyle/>
          <a:p>
            <a:r>
              <a:rPr lang="en-US" sz="2000" b="1" dirty="0"/>
              <a:t>Deny or degrade service to users</a:t>
            </a:r>
          </a:p>
        </p:txBody>
      </p:sp>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sp>
        <p:nvSpPr>
          <p:cNvPr id="5" name="TextBox 4"/>
          <p:cNvSpPr txBox="1"/>
          <p:nvPr/>
        </p:nvSpPr>
        <p:spPr>
          <a:xfrm>
            <a:off x="685801" y="2537138"/>
            <a:ext cx="2923504" cy="707886"/>
          </a:xfrm>
          <a:prstGeom prst="rect">
            <a:avLst/>
          </a:prstGeom>
          <a:noFill/>
        </p:spPr>
        <p:txBody>
          <a:bodyPr wrap="square" rtlCol="0">
            <a:spAutoFit/>
          </a:bodyPr>
          <a:lstStyle/>
          <a:p>
            <a:r>
              <a:rPr lang="en-US" sz="2000" b="1" dirty="0"/>
              <a:t>Gain capabilities without </a:t>
            </a:r>
            <a:r>
              <a:rPr lang="en-US" sz="2000" b="1" dirty="0" smtClean="0"/>
              <a:t>proper authorization</a:t>
            </a:r>
            <a:endParaRPr lang="en-US" sz="2000" b="1" dirty="0"/>
          </a:p>
        </p:txBody>
      </p:sp>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sp>
        <p:nvSpPr>
          <p:cNvPr id="3" name="Content Placeholder 2"/>
          <p:cNvSpPr>
            <a:spLocks noGrp="1"/>
          </p:cNvSpPr>
          <p:nvPr>
            <p:ph idx="1"/>
          </p:nvPr>
        </p:nvSpPr>
        <p:spPr/>
        <p:txBody>
          <a:bodyPr/>
          <a:lstStyle/>
          <a:p>
            <a:r>
              <a:rPr lang="en-US" sz="3200" dirty="0" smtClean="0"/>
              <a:t>Overview</a:t>
            </a:r>
          </a:p>
          <a:p>
            <a:r>
              <a:rPr lang="en-US" sz="2800" dirty="0" smtClean="0"/>
              <a:t>Ray Kurzweil</a:t>
            </a:r>
          </a:p>
          <a:p>
            <a:r>
              <a:rPr lang="en-US" sz="2800" dirty="0" smtClean="0"/>
              <a:t>Eliezer </a:t>
            </a:r>
            <a:r>
              <a:rPr lang="en-US" sz="2800" dirty="0" err="1" smtClean="0"/>
              <a:t>Yudkowsky</a:t>
            </a:r>
            <a:endParaRPr lang="en-US" sz="2800" dirty="0" smtClean="0"/>
          </a:p>
          <a:p>
            <a:r>
              <a:rPr lang="en-US" sz="2800" dirty="0"/>
              <a:t>Nick </a:t>
            </a:r>
            <a:r>
              <a:rPr lang="en-US" sz="2800" dirty="0" err="1" smtClean="0"/>
              <a:t>Bostrom</a:t>
            </a:r>
            <a:endParaRPr lang="en-US" sz="2800" dirty="0" smtClean="0"/>
          </a:p>
          <a:p>
            <a:endParaRPr lang="en-US" dirty="0"/>
          </a:p>
        </p:txBody>
      </p:sp>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vignette4.wikia.nocookie.net/thejetsons/images/8/8c/Jetsonscolor6.jpg/revision/latest?cb=201212171817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608" y="2161599"/>
            <a:ext cx="3490740" cy="318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lnSpcReduction="10000"/>
          </a:bodyPr>
          <a:lstStyle/>
          <a:p>
            <a:r>
              <a:rPr lang="en-US" sz="3200" dirty="0" smtClean="0"/>
              <a:t>Existential Risk</a:t>
            </a:r>
          </a:p>
          <a:p>
            <a:r>
              <a:rPr lang="en-US" sz="3200" dirty="0" smtClean="0"/>
              <a:t>Threat Modeling</a:t>
            </a:r>
          </a:p>
          <a:p>
            <a:r>
              <a:rPr lang="en-US" sz="3200" dirty="0" smtClean="0"/>
              <a:t>Artificial Intelligence</a:t>
            </a:r>
          </a:p>
          <a:p>
            <a:r>
              <a:rPr lang="en-US" sz="3200" dirty="0" smtClean="0"/>
              <a:t>Nanotechnology</a:t>
            </a:r>
          </a:p>
          <a:p>
            <a:r>
              <a:rPr lang="en-US" sz="3200" dirty="0" smtClean="0"/>
              <a:t>Threat Modeling Existential Risk</a:t>
            </a:r>
            <a:endParaRPr lang="en-US" sz="3200" dirty="0"/>
          </a:p>
          <a:p>
            <a:r>
              <a:rPr lang="en-US" sz="3200" dirty="0" smtClean="0"/>
              <a:t>Closing Thoughts</a:t>
            </a:r>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pic>
        <p:nvPicPr>
          <p:cNvPr id="13" name="Picture 12"/>
          <p:cNvPicPr>
            <a:picLocks noChangeAspect="1"/>
          </p:cNvPicPr>
          <p:nvPr/>
        </p:nvPicPr>
        <p:blipFill>
          <a:blip r:embed="rId3"/>
          <a:stretch>
            <a:fillRect/>
          </a:stretch>
        </p:blipFill>
        <p:spPr>
          <a:xfrm>
            <a:off x="1902188" y="259912"/>
            <a:ext cx="7698649" cy="6420415"/>
          </a:xfrm>
          <a:prstGeom prst="rect">
            <a:avLst/>
          </a:prstGeom>
        </p:spPr>
      </p:pic>
    </p:spTree>
    <p:extLst>
      <p:ext uri="{BB962C8B-B14F-4D97-AF65-F5344CB8AC3E}">
        <p14:creationId xmlns:p14="http://schemas.microsoft.com/office/powerpoint/2010/main" val="2645531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142067"/>
            <a:ext cx="666750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4" name="Diagram 3"/>
          <p:cNvGraphicFramePr/>
          <p:nvPr>
            <p:extLst>
              <p:ext uri="{D42A27DB-BD31-4B8C-83A1-F6EECF244321}">
                <p14:modId xmlns:p14="http://schemas.microsoft.com/office/powerpoint/2010/main" val="2809458356"/>
              </p:ext>
            </p:extLst>
          </p:nvPr>
        </p:nvGraphicFramePr>
        <p:xfrm>
          <a:off x="2949575" y="1969559"/>
          <a:ext cx="6292850" cy="4404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2142069"/>
            <a:ext cx="4394122" cy="181067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2142067"/>
            <a:ext cx="4572000" cy="1810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181488" y="4450836"/>
            <a:ext cx="4394122" cy="1838454"/>
          </a:xfrm>
          <a:prstGeom prst="rect">
            <a:avLst/>
          </a:prstGeom>
        </p:spPr>
      </p:pic>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1"/>
                                        </p:tgtEl>
                                      </p:cBhvr>
                                    </p:animEffect>
                                    <p:animScale>
                                      <p:cBhvr>
                                        <p:cTn id="7" dur="250" autoRev="1" fill="hold"/>
                                        <p:tgtEl>
                                          <p:spTgt spid="20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53"/>
                                        </p:tgtEl>
                                      </p:cBhvr>
                                    </p:animEffect>
                                    <p:animScale>
                                      <p:cBhvr>
                                        <p:cTn id="12" dur="250" autoRev="1" fill="hold"/>
                                        <p:tgtEl>
                                          <p:spTgt spid="205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057"/>
                                        </p:tgtEl>
                                      </p:cBhvr>
                                    </p:animEffect>
                                    <p:animScale>
                                      <p:cBhvr>
                                        <p:cTn id="22" dur="250" autoRev="1" fill="hold"/>
                                        <p:tgtEl>
                                          <p:spTgt spid="20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27751696"/>
              </p:ext>
            </p:extLst>
          </p:nvPr>
        </p:nvGraphicFramePr>
        <p:xfrm>
          <a:off x="980514" y="1905651"/>
          <a:ext cx="10230972" cy="4480560"/>
        </p:xfrm>
        <a:graphic>
          <a:graphicData uri="http://schemas.openxmlformats.org/drawingml/2006/table">
            <a:tbl>
              <a:tblPr firstRow="1" bandRow="1">
                <a:tableStyleId>{5C22544A-7EE6-4342-B048-85BDC9FD1C3A}</a:tableStyleId>
              </a:tblPr>
              <a:tblGrid>
                <a:gridCol w="2557743"/>
                <a:gridCol w="2557743"/>
                <a:gridCol w="2557743"/>
                <a:gridCol w="2557743"/>
              </a:tblGrid>
              <a:tr h="636882">
                <a:tc>
                  <a:txBody>
                    <a:bodyPr/>
                    <a:lstStyle/>
                    <a:p>
                      <a:pPr algn="ctr"/>
                      <a:r>
                        <a:rPr lang="en-US" sz="3600" dirty="0" smtClean="0">
                          <a:latin typeface="+mj-lt"/>
                        </a:rPr>
                        <a:t>Bangs</a:t>
                      </a:r>
                      <a:endParaRPr lang="en-US" sz="36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dirty="0" smtClean="0">
                          <a:latin typeface="+mj-lt"/>
                        </a:rPr>
                        <a:t>Crunches</a:t>
                      </a:r>
                      <a:endParaRPr lang="en-US" sz="3600" dirty="0">
                        <a:latin typeface="+mj-lt"/>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3600" dirty="0" smtClean="0">
                          <a:latin typeface="+mj-lt"/>
                        </a:rPr>
                        <a:t>Shrieks</a:t>
                      </a:r>
                      <a:endParaRPr lang="en-US" sz="3600" dirty="0">
                        <a:latin typeface="+mj-lt"/>
                      </a:endParaRPr>
                    </a:p>
                  </a:txBody>
                  <a:tcPr anchor="ctr"/>
                </a:tc>
                <a:tc>
                  <a:txBody>
                    <a:bodyPr/>
                    <a:lstStyle/>
                    <a:p>
                      <a:pPr algn="ctr"/>
                      <a:r>
                        <a:rPr lang="en-US" sz="3600" dirty="0" smtClean="0">
                          <a:latin typeface="+mj-lt"/>
                        </a:rPr>
                        <a:t>Whimpers</a:t>
                      </a:r>
                      <a:endParaRPr lang="en-US" sz="3600" dirty="0">
                        <a:latin typeface="+mj-lt"/>
                      </a:endParaRPr>
                    </a:p>
                  </a:txBody>
                  <a:tcPr anchor="ctr"/>
                </a:tc>
              </a:tr>
              <a:tr h="158525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latin typeface="+mn-lt"/>
                          <a:ea typeface="+mn-ea"/>
                          <a:cs typeface="+mn-cs"/>
                        </a:rPr>
                        <a:t>Deliberate misuse of nanotechnology</a:t>
                      </a:r>
                      <a:endParaRPr lang="en-US" sz="2400" b="1" dirty="0" smtClean="0"/>
                    </a:p>
                    <a:p>
                      <a:pPr algn="ctr"/>
                      <a:endParaRPr lang="en-US" sz="2400" b="1" dirty="0"/>
                    </a:p>
                  </a:txBody>
                  <a:tcPr anchor="ctr">
                    <a:lnT w="12700" cap="flat" cmpd="sng" algn="ctr">
                      <a:solidFill>
                        <a:schemeClr val="tx1"/>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latin typeface="+mn-lt"/>
                          <a:ea typeface="+mn-ea"/>
                          <a:cs typeface="+mn-cs"/>
                        </a:rPr>
                        <a:t>Resource depletion</a:t>
                      </a:r>
                      <a:r>
                        <a:rPr lang="en-US" sz="2400" b="1" kern="1200" baseline="0" dirty="0" smtClean="0">
                          <a:solidFill>
                            <a:schemeClr val="dk1"/>
                          </a:solidFill>
                          <a:latin typeface="+mn-lt"/>
                          <a:ea typeface="+mn-ea"/>
                          <a:cs typeface="+mn-cs"/>
                        </a:rPr>
                        <a:t>/</a:t>
                      </a:r>
                    </a:p>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baseline="0" dirty="0" smtClean="0">
                          <a:solidFill>
                            <a:schemeClr val="dk1"/>
                          </a:solidFill>
                          <a:latin typeface="+mn-lt"/>
                          <a:ea typeface="+mn-ea"/>
                          <a:cs typeface="+mn-cs"/>
                        </a:rPr>
                        <a:t>E</a:t>
                      </a:r>
                      <a:r>
                        <a:rPr lang="en-US" sz="2400" b="1" kern="1200" dirty="0" smtClean="0">
                          <a:solidFill>
                            <a:schemeClr val="dk1"/>
                          </a:solidFill>
                          <a:latin typeface="+mn-lt"/>
                          <a:ea typeface="+mn-ea"/>
                          <a:cs typeface="+mn-cs"/>
                        </a:rPr>
                        <a:t>cological destruction</a:t>
                      </a:r>
                      <a:endParaRPr lang="en-US" sz="2400" b="1" dirty="0" smtClean="0"/>
                    </a:p>
                    <a:p>
                      <a:pPr marL="0" marR="0" indent="0" algn="ctr" defTabSz="457200" rtl="0" eaLnBrk="1" fontAlgn="auto" latinLnBrk="0" hangingPunct="1">
                        <a:lnSpc>
                          <a:spcPct val="100000"/>
                        </a:lnSpc>
                        <a:spcBef>
                          <a:spcPts val="0"/>
                        </a:spcBef>
                        <a:spcAft>
                          <a:spcPts val="0"/>
                        </a:spcAft>
                        <a:buClrTx/>
                        <a:buSzTx/>
                        <a:buFontTx/>
                        <a:buNone/>
                        <a:tabLst/>
                        <a:defRPr/>
                      </a:pPr>
                      <a:endParaRPr lang="en-US" sz="2400" b="1"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effectLst/>
                          <a:latin typeface="+mn-lt"/>
                          <a:ea typeface="+mn-ea"/>
                          <a:cs typeface="+mn-cs"/>
                        </a:rPr>
                        <a:t>  Repressive totalitarian global regime</a:t>
                      </a:r>
                      <a:endParaRPr lang="en-US" sz="2400" b="1"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latin typeface="+mn-lt"/>
                          <a:ea typeface="+mn-ea"/>
                          <a:cs typeface="+mn-cs"/>
                        </a:rPr>
                        <a:t>Killed by an extraterrestrial civilization</a:t>
                      </a:r>
                      <a:endParaRPr lang="en-US" sz="2400" b="1" dirty="0" smtClean="0"/>
                    </a:p>
                  </a:txBody>
                  <a:tcPr anchor="ctr"/>
                </a:tc>
              </a:tr>
              <a:tr h="158525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latin typeface="+mn-lt"/>
                          <a:ea typeface="+mn-ea"/>
                          <a:cs typeface="+mn-cs"/>
                        </a:rPr>
                        <a:t>Nuclear</a:t>
                      </a:r>
                      <a:r>
                        <a:rPr lang="en-US" sz="2400" b="1" kern="1200" baseline="0" dirty="0" smtClean="0">
                          <a:solidFill>
                            <a:schemeClr val="dk1"/>
                          </a:solidFill>
                          <a:latin typeface="+mn-lt"/>
                          <a:ea typeface="+mn-ea"/>
                          <a:cs typeface="+mn-cs"/>
                        </a:rPr>
                        <a:t> Holocaust</a:t>
                      </a:r>
                      <a:endParaRPr lang="en-US" sz="2400" b="1" dirty="0" smtClean="0"/>
                    </a:p>
                  </a:txBody>
                  <a:tcPr anchor="ctr"/>
                </a:tc>
                <a:tc>
                  <a:txBody>
                    <a:bodyPr/>
                    <a:lstStyle/>
                    <a:p>
                      <a:pPr algn="ctr"/>
                      <a:r>
                        <a:rPr lang="en-US" sz="2400" b="1" kern="1200" dirty="0" smtClean="0">
                          <a:solidFill>
                            <a:schemeClr val="dk1"/>
                          </a:solidFill>
                          <a:latin typeface="+mn-lt"/>
                          <a:ea typeface="+mn-ea"/>
                          <a:cs typeface="+mn-cs"/>
                        </a:rPr>
                        <a:t>“Dysgenic” pressures</a:t>
                      </a:r>
                      <a:endParaRPr lang="en-US" sz="2400" b="1" dirty="0"/>
                    </a:p>
                  </a:txBody>
                  <a:tcPr anchor="ctr"/>
                </a:tc>
                <a:tc>
                  <a:txBody>
                    <a:bodyPr/>
                    <a:lstStyle/>
                    <a:p>
                      <a:pPr algn="ctr"/>
                      <a:r>
                        <a:rPr lang="en-US" sz="2400" b="1" dirty="0" smtClean="0"/>
                        <a:t>Flawed Superintelligence</a:t>
                      </a:r>
                      <a:endParaRPr lang="en-US" sz="2400" b="1" dirty="0"/>
                    </a:p>
                  </a:txBody>
                  <a:tcPr anchor="ctr"/>
                </a:tc>
                <a:tc>
                  <a:txBody>
                    <a:bodyPr/>
                    <a:lstStyle/>
                    <a:p>
                      <a:pPr algn="ctr"/>
                      <a:r>
                        <a:rPr lang="en-US" sz="2400" b="1" dirty="0" smtClean="0"/>
                        <a:t> Our potential or even our core values are eroded by evolutionary development</a:t>
                      </a:r>
                      <a:endParaRPr lang="en-US" sz="2400" b="1" dirty="0"/>
                    </a:p>
                  </a:txBody>
                  <a:tcPr anchor="ctr"/>
                </a:tc>
              </a:tr>
            </a:tbl>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recalcitrance</a:t>
            </a:r>
            <a:endParaRPr lang="en-US" b="1" dirty="0"/>
          </a:p>
        </p:txBody>
      </p:sp>
      <p:pic>
        <p:nvPicPr>
          <p:cNvPr id="4" name="Picture 3"/>
          <p:cNvPicPr>
            <a:picLocks noChangeAspect="1"/>
          </p:cNvPicPr>
          <p:nvPr/>
        </p:nvPicPr>
        <p:blipFill>
          <a:blip r:embed="rId3"/>
          <a:stretch>
            <a:fillRect/>
          </a:stretch>
        </p:blipFill>
        <p:spPr>
          <a:xfrm>
            <a:off x="3008313" y="1685924"/>
            <a:ext cx="5486400" cy="4600575"/>
          </a:xfrm>
          <a:prstGeom prst="rect">
            <a:avLst/>
          </a:prstGeom>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423" y="2757620"/>
            <a:ext cx="2235524" cy="292608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659" y="2065867"/>
            <a:ext cx="6415707" cy="400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041" y="2408027"/>
            <a:ext cx="4544944" cy="3302659"/>
          </a:xfrm>
          <a:prstGeom prst="rect">
            <a:avLst/>
          </a:prstGeom>
        </p:spPr>
      </p:pic>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680" y="69906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6" name="Group 75"/>
          <p:cNvGrpSpPr/>
          <p:nvPr/>
        </p:nvGrpSpPr>
        <p:grpSpPr>
          <a:xfrm>
            <a:off x="6010389" y="5634890"/>
            <a:ext cx="6181611" cy="729715"/>
            <a:chOff x="1518417" y="4513492"/>
            <a:chExt cx="6181611" cy="729715"/>
          </a:xfrm>
        </p:grpSpPr>
        <p:grpSp>
          <p:nvGrpSpPr>
            <p:cNvPr id="77" name="Group 76"/>
            <p:cNvGrpSpPr/>
            <p:nvPr/>
          </p:nvGrpSpPr>
          <p:grpSpPr>
            <a:xfrm>
              <a:off x="1518417" y="4513713"/>
              <a:ext cx="1545403" cy="729494"/>
              <a:chOff x="3063822" y="2838647"/>
              <a:chExt cx="1545403" cy="729494"/>
            </a:xfrm>
          </p:grpSpPr>
          <p:pic>
            <p:nvPicPr>
              <p:cNvPr id="87" name="Picture 86"/>
              <p:cNvPicPr>
                <a:picLocks noChangeAspect="1"/>
              </p:cNvPicPr>
              <p:nvPr/>
            </p:nvPicPr>
            <p:blipFill>
              <a:blip r:embed="rId4"/>
              <a:stretch>
                <a:fillRect/>
              </a:stretch>
            </p:blipFill>
            <p:spPr>
              <a:xfrm>
                <a:off x="3836524" y="2838648"/>
                <a:ext cx="772701" cy="729493"/>
              </a:xfrm>
              <a:prstGeom prst="rect">
                <a:avLst/>
              </a:prstGeom>
            </p:spPr>
          </p:pic>
          <p:pic>
            <p:nvPicPr>
              <p:cNvPr id="88" name="Picture 87"/>
              <p:cNvPicPr>
                <a:picLocks noChangeAspect="1"/>
              </p:cNvPicPr>
              <p:nvPr/>
            </p:nvPicPr>
            <p:blipFill>
              <a:blip r:embed="rId4"/>
              <a:stretch>
                <a:fillRect/>
              </a:stretch>
            </p:blipFill>
            <p:spPr>
              <a:xfrm>
                <a:off x="3063822" y="2838647"/>
                <a:ext cx="772701" cy="729493"/>
              </a:xfrm>
              <a:prstGeom prst="rect">
                <a:avLst/>
              </a:prstGeom>
            </p:spPr>
          </p:pic>
        </p:grpSp>
        <p:grpSp>
          <p:nvGrpSpPr>
            <p:cNvPr id="78" name="Group 77"/>
            <p:cNvGrpSpPr/>
            <p:nvPr/>
          </p:nvGrpSpPr>
          <p:grpSpPr>
            <a:xfrm>
              <a:off x="3063820" y="4513493"/>
              <a:ext cx="1545403" cy="729494"/>
              <a:chOff x="3063822" y="2838647"/>
              <a:chExt cx="1545403" cy="729494"/>
            </a:xfrm>
          </p:grpSpPr>
          <p:pic>
            <p:nvPicPr>
              <p:cNvPr id="85" name="Picture 84"/>
              <p:cNvPicPr>
                <a:picLocks noChangeAspect="1"/>
              </p:cNvPicPr>
              <p:nvPr/>
            </p:nvPicPr>
            <p:blipFill>
              <a:blip r:embed="rId4"/>
              <a:stretch>
                <a:fillRect/>
              </a:stretch>
            </p:blipFill>
            <p:spPr>
              <a:xfrm>
                <a:off x="3836524" y="2838648"/>
                <a:ext cx="772701" cy="729493"/>
              </a:xfrm>
              <a:prstGeom prst="rect">
                <a:avLst/>
              </a:prstGeom>
            </p:spPr>
          </p:pic>
          <p:pic>
            <p:nvPicPr>
              <p:cNvPr id="86" name="Picture 85"/>
              <p:cNvPicPr>
                <a:picLocks noChangeAspect="1"/>
              </p:cNvPicPr>
              <p:nvPr/>
            </p:nvPicPr>
            <p:blipFill>
              <a:blip r:embed="rId4"/>
              <a:stretch>
                <a:fillRect/>
              </a:stretch>
            </p:blipFill>
            <p:spPr>
              <a:xfrm>
                <a:off x="3063822" y="2838647"/>
                <a:ext cx="772701" cy="729493"/>
              </a:xfrm>
              <a:prstGeom prst="rect">
                <a:avLst/>
              </a:prstGeom>
            </p:spPr>
          </p:pic>
        </p:grpSp>
        <p:grpSp>
          <p:nvGrpSpPr>
            <p:cNvPr id="79" name="Group 78"/>
            <p:cNvGrpSpPr/>
            <p:nvPr/>
          </p:nvGrpSpPr>
          <p:grpSpPr>
            <a:xfrm>
              <a:off x="4601686" y="4513492"/>
              <a:ext cx="1545403" cy="729494"/>
              <a:chOff x="3063822" y="2838647"/>
              <a:chExt cx="1545403" cy="729494"/>
            </a:xfrm>
          </p:grpSpPr>
          <p:pic>
            <p:nvPicPr>
              <p:cNvPr id="83" name="Picture 82"/>
              <p:cNvPicPr>
                <a:picLocks noChangeAspect="1"/>
              </p:cNvPicPr>
              <p:nvPr/>
            </p:nvPicPr>
            <p:blipFill>
              <a:blip r:embed="rId4"/>
              <a:stretch>
                <a:fillRect/>
              </a:stretch>
            </p:blipFill>
            <p:spPr>
              <a:xfrm>
                <a:off x="3836524" y="2838648"/>
                <a:ext cx="772701" cy="729493"/>
              </a:xfrm>
              <a:prstGeom prst="rect">
                <a:avLst/>
              </a:prstGeom>
            </p:spPr>
          </p:pic>
          <p:pic>
            <p:nvPicPr>
              <p:cNvPr id="84" name="Picture 83"/>
              <p:cNvPicPr>
                <a:picLocks noChangeAspect="1"/>
              </p:cNvPicPr>
              <p:nvPr/>
            </p:nvPicPr>
            <p:blipFill>
              <a:blip r:embed="rId4"/>
              <a:stretch>
                <a:fillRect/>
              </a:stretch>
            </p:blipFill>
            <p:spPr>
              <a:xfrm>
                <a:off x="3063822" y="2838647"/>
                <a:ext cx="772701" cy="729493"/>
              </a:xfrm>
              <a:prstGeom prst="rect">
                <a:avLst/>
              </a:prstGeom>
            </p:spPr>
          </p:pic>
        </p:grpSp>
        <p:grpSp>
          <p:nvGrpSpPr>
            <p:cNvPr id="80" name="Group 79"/>
            <p:cNvGrpSpPr/>
            <p:nvPr/>
          </p:nvGrpSpPr>
          <p:grpSpPr>
            <a:xfrm>
              <a:off x="6154625" y="4513493"/>
              <a:ext cx="1545403" cy="729494"/>
              <a:chOff x="3063822" y="2838647"/>
              <a:chExt cx="1545403" cy="729494"/>
            </a:xfrm>
          </p:grpSpPr>
          <p:pic>
            <p:nvPicPr>
              <p:cNvPr id="81" name="Picture 80"/>
              <p:cNvPicPr>
                <a:picLocks noChangeAspect="1"/>
              </p:cNvPicPr>
              <p:nvPr/>
            </p:nvPicPr>
            <p:blipFill>
              <a:blip r:embed="rId4"/>
              <a:stretch>
                <a:fillRect/>
              </a:stretch>
            </p:blipFill>
            <p:spPr>
              <a:xfrm>
                <a:off x="3836524" y="2838648"/>
                <a:ext cx="772701" cy="729493"/>
              </a:xfrm>
              <a:prstGeom prst="rect">
                <a:avLst/>
              </a:prstGeom>
            </p:spPr>
          </p:pic>
          <p:pic>
            <p:nvPicPr>
              <p:cNvPr id="82" name="Picture 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89" name="Group 88"/>
          <p:cNvGrpSpPr/>
          <p:nvPr/>
        </p:nvGrpSpPr>
        <p:grpSpPr>
          <a:xfrm>
            <a:off x="18022" y="5634668"/>
            <a:ext cx="6181611" cy="729715"/>
            <a:chOff x="1518417" y="4513492"/>
            <a:chExt cx="6181611" cy="729715"/>
          </a:xfrm>
        </p:grpSpPr>
        <p:grpSp>
          <p:nvGrpSpPr>
            <p:cNvPr id="90" name="Group 89"/>
            <p:cNvGrpSpPr/>
            <p:nvPr/>
          </p:nvGrpSpPr>
          <p:grpSpPr>
            <a:xfrm>
              <a:off x="1518417" y="4513713"/>
              <a:ext cx="1545403" cy="729494"/>
              <a:chOff x="3063822" y="2838647"/>
              <a:chExt cx="1545403" cy="729494"/>
            </a:xfrm>
          </p:grpSpPr>
          <p:pic>
            <p:nvPicPr>
              <p:cNvPr id="100" name="Picture 99"/>
              <p:cNvPicPr>
                <a:picLocks noChangeAspect="1"/>
              </p:cNvPicPr>
              <p:nvPr/>
            </p:nvPicPr>
            <p:blipFill>
              <a:blip r:embed="rId4"/>
              <a:stretch>
                <a:fillRect/>
              </a:stretch>
            </p:blipFill>
            <p:spPr>
              <a:xfrm>
                <a:off x="3836524" y="2838648"/>
                <a:ext cx="772701" cy="729493"/>
              </a:xfrm>
              <a:prstGeom prst="rect">
                <a:avLst/>
              </a:prstGeom>
            </p:spPr>
          </p:pic>
          <p:pic>
            <p:nvPicPr>
              <p:cNvPr id="101" name="Picture 100"/>
              <p:cNvPicPr>
                <a:picLocks noChangeAspect="1"/>
              </p:cNvPicPr>
              <p:nvPr/>
            </p:nvPicPr>
            <p:blipFill>
              <a:blip r:embed="rId4"/>
              <a:stretch>
                <a:fillRect/>
              </a:stretch>
            </p:blipFill>
            <p:spPr>
              <a:xfrm>
                <a:off x="3063822" y="2838647"/>
                <a:ext cx="772701" cy="729493"/>
              </a:xfrm>
              <a:prstGeom prst="rect">
                <a:avLst/>
              </a:prstGeom>
            </p:spPr>
          </p:pic>
        </p:grpSp>
        <p:grpSp>
          <p:nvGrpSpPr>
            <p:cNvPr id="91" name="Group 90"/>
            <p:cNvGrpSpPr/>
            <p:nvPr/>
          </p:nvGrpSpPr>
          <p:grpSpPr>
            <a:xfrm>
              <a:off x="3063820" y="4513493"/>
              <a:ext cx="1545403" cy="729494"/>
              <a:chOff x="3063822" y="2838647"/>
              <a:chExt cx="1545403" cy="729494"/>
            </a:xfrm>
          </p:grpSpPr>
          <p:pic>
            <p:nvPicPr>
              <p:cNvPr id="98" name="Picture 97"/>
              <p:cNvPicPr>
                <a:picLocks noChangeAspect="1"/>
              </p:cNvPicPr>
              <p:nvPr/>
            </p:nvPicPr>
            <p:blipFill>
              <a:blip r:embed="rId4"/>
              <a:stretch>
                <a:fillRect/>
              </a:stretch>
            </p:blipFill>
            <p:spPr>
              <a:xfrm>
                <a:off x="3836524" y="2838648"/>
                <a:ext cx="772701" cy="729493"/>
              </a:xfrm>
              <a:prstGeom prst="rect">
                <a:avLst/>
              </a:prstGeom>
            </p:spPr>
          </p:pic>
          <p:pic>
            <p:nvPicPr>
              <p:cNvPr id="99" name="Picture 98"/>
              <p:cNvPicPr>
                <a:picLocks noChangeAspect="1"/>
              </p:cNvPicPr>
              <p:nvPr/>
            </p:nvPicPr>
            <p:blipFill>
              <a:blip r:embed="rId4"/>
              <a:stretch>
                <a:fillRect/>
              </a:stretch>
            </p:blipFill>
            <p:spPr>
              <a:xfrm>
                <a:off x="3063822" y="2838647"/>
                <a:ext cx="772701" cy="729493"/>
              </a:xfrm>
              <a:prstGeom prst="rect">
                <a:avLst/>
              </a:prstGeom>
            </p:spPr>
          </p:pic>
        </p:grpSp>
        <p:grpSp>
          <p:nvGrpSpPr>
            <p:cNvPr id="92" name="Group 91"/>
            <p:cNvGrpSpPr/>
            <p:nvPr/>
          </p:nvGrpSpPr>
          <p:grpSpPr>
            <a:xfrm>
              <a:off x="4601686" y="4513492"/>
              <a:ext cx="1545403" cy="729494"/>
              <a:chOff x="3063822" y="2838647"/>
              <a:chExt cx="1545403" cy="729494"/>
            </a:xfrm>
          </p:grpSpPr>
          <p:pic>
            <p:nvPicPr>
              <p:cNvPr id="96" name="Picture 95"/>
              <p:cNvPicPr>
                <a:picLocks noChangeAspect="1"/>
              </p:cNvPicPr>
              <p:nvPr/>
            </p:nvPicPr>
            <p:blipFill>
              <a:blip r:embed="rId4"/>
              <a:stretch>
                <a:fillRect/>
              </a:stretch>
            </p:blipFill>
            <p:spPr>
              <a:xfrm>
                <a:off x="3836524" y="2838648"/>
                <a:ext cx="772701" cy="729493"/>
              </a:xfrm>
              <a:prstGeom prst="rect">
                <a:avLst/>
              </a:prstGeom>
            </p:spPr>
          </p:pic>
          <p:pic>
            <p:nvPicPr>
              <p:cNvPr id="97" name="Picture 96"/>
              <p:cNvPicPr>
                <a:picLocks noChangeAspect="1"/>
              </p:cNvPicPr>
              <p:nvPr/>
            </p:nvPicPr>
            <p:blipFill>
              <a:blip r:embed="rId4"/>
              <a:stretch>
                <a:fillRect/>
              </a:stretch>
            </p:blipFill>
            <p:spPr>
              <a:xfrm>
                <a:off x="3063822" y="2838647"/>
                <a:ext cx="772701" cy="729493"/>
              </a:xfrm>
              <a:prstGeom prst="rect">
                <a:avLst/>
              </a:prstGeom>
            </p:spPr>
          </p:pic>
        </p:grpSp>
        <p:grpSp>
          <p:nvGrpSpPr>
            <p:cNvPr id="93" name="Group 92"/>
            <p:cNvGrpSpPr/>
            <p:nvPr/>
          </p:nvGrpSpPr>
          <p:grpSpPr>
            <a:xfrm>
              <a:off x="6154625" y="4513493"/>
              <a:ext cx="1545403" cy="729494"/>
              <a:chOff x="3063822" y="2838647"/>
              <a:chExt cx="1545403" cy="729494"/>
            </a:xfrm>
          </p:grpSpPr>
          <p:pic>
            <p:nvPicPr>
              <p:cNvPr id="94" name="Picture 93"/>
              <p:cNvPicPr>
                <a:picLocks noChangeAspect="1"/>
              </p:cNvPicPr>
              <p:nvPr/>
            </p:nvPicPr>
            <p:blipFill>
              <a:blip r:embed="rId4"/>
              <a:stretch>
                <a:fillRect/>
              </a:stretch>
            </p:blipFill>
            <p:spPr>
              <a:xfrm>
                <a:off x="3836524" y="2838648"/>
                <a:ext cx="772701" cy="729493"/>
              </a:xfrm>
              <a:prstGeom prst="rect">
                <a:avLst/>
              </a:prstGeom>
            </p:spPr>
          </p:pic>
          <p:pic>
            <p:nvPicPr>
              <p:cNvPr id="95" name="Picture 9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02" name="Group 101"/>
          <p:cNvGrpSpPr/>
          <p:nvPr/>
        </p:nvGrpSpPr>
        <p:grpSpPr>
          <a:xfrm>
            <a:off x="5813282" y="145887"/>
            <a:ext cx="6181611" cy="729715"/>
            <a:chOff x="1518417" y="4513492"/>
            <a:chExt cx="6181611" cy="729715"/>
          </a:xfrm>
        </p:grpSpPr>
        <p:grpSp>
          <p:nvGrpSpPr>
            <p:cNvPr id="103" name="Group 102"/>
            <p:cNvGrpSpPr/>
            <p:nvPr/>
          </p:nvGrpSpPr>
          <p:grpSpPr>
            <a:xfrm>
              <a:off x="1518417" y="4513713"/>
              <a:ext cx="1545403" cy="729494"/>
              <a:chOff x="3063822" y="2838647"/>
              <a:chExt cx="1545403" cy="729494"/>
            </a:xfrm>
          </p:grpSpPr>
          <p:pic>
            <p:nvPicPr>
              <p:cNvPr id="113" name="Picture 112"/>
              <p:cNvPicPr>
                <a:picLocks noChangeAspect="1"/>
              </p:cNvPicPr>
              <p:nvPr/>
            </p:nvPicPr>
            <p:blipFill>
              <a:blip r:embed="rId4"/>
              <a:stretch>
                <a:fillRect/>
              </a:stretch>
            </p:blipFill>
            <p:spPr>
              <a:xfrm>
                <a:off x="3836524" y="2838648"/>
                <a:ext cx="772701" cy="729493"/>
              </a:xfrm>
              <a:prstGeom prst="rect">
                <a:avLst/>
              </a:prstGeom>
            </p:spPr>
          </p:pic>
          <p:pic>
            <p:nvPicPr>
              <p:cNvPr id="114" name="Picture 113"/>
              <p:cNvPicPr>
                <a:picLocks noChangeAspect="1"/>
              </p:cNvPicPr>
              <p:nvPr/>
            </p:nvPicPr>
            <p:blipFill>
              <a:blip r:embed="rId4"/>
              <a:stretch>
                <a:fillRect/>
              </a:stretch>
            </p:blipFill>
            <p:spPr>
              <a:xfrm>
                <a:off x="3063822" y="2838647"/>
                <a:ext cx="772701" cy="729493"/>
              </a:xfrm>
              <a:prstGeom prst="rect">
                <a:avLst/>
              </a:prstGeom>
            </p:spPr>
          </p:pic>
        </p:grpSp>
        <p:grpSp>
          <p:nvGrpSpPr>
            <p:cNvPr id="104" name="Group 103"/>
            <p:cNvGrpSpPr/>
            <p:nvPr/>
          </p:nvGrpSpPr>
          <p:grpSpPr>
            <a:xfrm>
              <a:off x="3063820" y="4513493"/>
              <a:ext cx="1545403" cy="729494"/>
              <a:chOff x="3063822" y="2838647"/>
              <a:chExt cx="1545403" cy="729494"/>
            </a:xfrm>
          </p:grpSpPr>
          <p:pic>
            <p:nvPicPr>
              <p:cNvPr id="111" name="Picture 110"/>
              <p:cNvPicPr>
                <a:picLocks noChangeAspect="1"/>
              </p:cNvPicPr>
              <p:nvPr/>
            </p:nvPicPr>
            <p:blipFill>
              <a:blip r:embed="rId4"/>
              <a:stretch>
                <a:fillRect/>
              </a:stretch>
            </p:blipFill>
            <p:spPr>
              <a:xfrm>
                <a:off x="3836524" y="2838648"/>
                <a:ext cx="772701" cy="729493"/>
              </a:xfrm>
              <a:prstGeom prst="rect">
                <a:avLst/>
              </a:prstGeom>
            </p:spPr>
          </p:pic>
          <p:pic>
            <p:nvPicPr>
              <p:cNvPr id="112" name="Picture 111"/>
              <p:cNvPicPr>
                <a:picLocks noChangeAspect="1"/>
              </p:cNvPicPr>
              <p:nvPr/>
            </p:nvPicPr>
            <p:blipFill>
              <a:blip r:embed="rId4"/>
              <a:stretch>
                <a:fillRect/>
              </a:stretch>
            </p:blipFill>
            <p:spPr>
              <a:xfrm>
                <a:off x="3063822" y="2838647"/>
                <a:ext cx="772701" cy="729493"/>
              </a:xfrm>
              <a:prstGeom prst="rect">
                <a:avLst/>
              </a:prstGeom>
            </p:spPr>
          </p:pic>
        </p:grpSp>
        <p:grpSp>
          <p:nvGrpSpPr>
            <p:cNvPr id="105" name="Group 104"/>
            <p:cNvGrpSpPr/>
            <p:nvPr/>
          </p:nvGrpSpPr>
          <p:grpSpPr>
            <a:xfrm>
              <a:off x="4601686" y="4513492"/>
              <a:ext cx="1545403" cy="729494"/>
              <a:chOff x="3063822" y="2838647"/>
              <a:chExt cx="1545403" cy="729494"/>
            </a:xfrm>
          </p:grpSpPr>
          <p:pic>
            <p:nvPicPr>
              <p:cNvPr id="109" name="Picture 108"/>
              <p:cNvPicPr>
                <a:picLocks noChangeAspect="1"/>
              </p:cNvPicPr>
              <p:nvPr/>
            </p:nvPicPr>
            <p:blipFill>
              <a:blip r:embed="rId4"/>
              <a:stretch>
                <a:fillRect/>
              </a:stretch>
            </p:blipFill>
            <p:spPr>
              <a:xfrm>
                <a:off x="3836524" y="2838648"/>
                <a:ext cx="772701" cy="729493"/>
              </a:xfrm>
              <a:prstGeom prst="rect">
                <a:avLst/>
              </a:prstGeom>
            </p:spPr>
          </p:pic>
          <p:pic>
            <p:nvPicPr>
              <p:cNvPr id="110" name="Picture 109"/>
              <p:cNvPicPr>
                <a:picLocks noChangeAspect="1"/>
              </p:cNvPicPr>
              <p:nvPr/>
            </p:nvPicPr>
            <p:blipFill>
              <a:blip r:embed="rId4"/>
              <a:stretch>
                <a:fillRect/>
              </a:stretch>
            </p:blipFill>
            <p:spPr>
              <a:xfrm>
                <a:off x="3063822" y="2838647"/>
                <a:ext cx="772701" cy="729493"/>
              </a:xfrm>
              <a:prstGeom prst="rect">
                <a:avLst/>
              </a:prstGeom>
            </p:spPr>
          </p:pic>
        </p:grpSp>
        <p:grpSp>
          <p:nvGrpSpPr>
            <p:cNvPr id="106" name="Group 105"/>
            <p:cNvGrpSpPr/>
            <p:nvPr/>
          </p:nvGrpSpPr>
          <p:grpSpPr>
            <a:xfrm>
              <a:off x="6154625" y="4513493"/>
              <a:ext cx="1545403" cy="729494"/>
              <a:chOff x="3063822" y="2838647"/>
              <a:chExt cx="1545403" cy="729494"/>
            </a:xfrm>
          </p:grpSpPr>
          <p:pic>
            <p:nvPicPr>
              <p:cNvPr id="107" name="Picture 106"/>
              <p:cNvPicPr>
                <a:picLocks noChangeAspect="1"/>
              </p:cNvPicPr>
              <p:nvPr/>
            </p:nvPicPr>
            <p:blipFill>
              <a:blip r:embed="rId4"/>
              <a:stretch>
                <a:fillRect/>
              </a:stretch>
            </p:blipFill>
            <p:spPr>
              <a:xfrm>
                <a:off x="3836524" y="2838648"/>
                <a:ext cx="772701" cy="729493"/>
              </a:xfrm>
              <a:prstGeom prst="rect">
                <a:avLst/>
              </a:prstGeom>
            </p:spPr>
          </p:pic>
          <p:pic>
            <p:nvPicPr>
              <p:cNvPr id="108" name="Picture 107"/>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15" name="Group 114"/>
          <p:cNvGrpSpPr/>
          <p:nvPr/>
        </p:nvGrpSpPr>
        <p:grpSpPr>
          <a:xfrm>
            <a:off x="5813282" y="1167136"/>
            <a:ext cx="6181611" cy="729715"/>
            <a:chOff x="1518417" y="4513492"/>
            <a:chExt cx="6181611" cy="729715"/>
          </a:xfrm>
        </p:grpSpPr>
        <p:grpSp>
          <p:nvGrpSpPr>
            <p:cNvPr id="116" name="Group 115"/>
            <p:cNvGrpSpPr/>
            <p:nvPr/>
          </p:nvGrpSpPr>
          <p:grpSpPr>
            <a:xfrm>
              <a:off x="1518417" y="4513713"/>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17" name="Group 116"/>
            <p:cNvGrpSpPr/>
            <p:nvPr/>
          </p:nvGrpSpPr>
          <p:grpSpPr>
            <a:xfrm>
              <a:off x="3063820"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nvGrpSpPr>
            <p:cNvPr id="118" name="Group 117"/>
            <p:cNvGrpSpPr/>
            <p:nvPr/>
          </p:nvGrpSpPr>
          <p:grpSpPr>
            <a:xfrm>
              <a:off x="4601686" y="4513492"/>
              <a:ext cx="1545403" cy="729494"/>
              <a:chOff x="3063822" y="2838647"/>
              <a:chExt cx="1545403" cy="729494"/>
            </a:xfrm>
          </p:grpSpPr>
          <p:pic>
            <p:nvPicPr>
              <p:cNvPr id="122" name="Picture 121"/>
              <p:cNvPicPr>
                <a:picLocks noChangeAspect="1"/>
              </p:cNvPicPr>
              <p:nvPr/>
            </p:nvPicPr>
            <p:blipFill>
              <a:blip r:embed="rId4"/>
              <a:stretch>
                <a:fillRect/>
              </a:stretch>
            </p:blipFill>
            <p:spPr>
              <a:xfrm>
                <a:off x="3836524" y="2838648"/>
                <a:ext cx="772701" cy="729493"/>
              </a:xfrm>
              <a:prstGeom prst="rect">
                <a:avLst/>
              </a:prstGeom>
            </p:spPr>
          </p:pic>
          <p:pic>
            <p:nvPicPr>
              <p:cNvPr id="123" name="Picture 122"/>
              <p:cNvPicPr>
                <a:picLocks noChangeAspect="1"/>
              </p:cNvPicPr>
              <p:nvPr/>
            </p:nvPicPr>
            <p:blipFill>
              <a:blip r:embed="rId4"/>
              <a:stretch>
                <a:fillRect/>
              </a:stretch>
            </p:blipFill>
            <p:spPr>
              <a:xfrm>
                <a:off x="3063822" y="2838647"/>
                <a:ext cx="772701" cy="729493"/>
              </a:xfrm>
              <a:prstGeom prst="rect">
                <a:avLst/>
              </a:prstGeom>
            </p:spPr>
          </p:pic>
        </p:grpSp>
        <p:grpSp>
          <p:nvGrpSpPr>
            <p:cNvPr id="119" name="Group 118"/>
            <p:cNvGrpSpPr/>
            <p:nvPr/>
          </p:nvGrpSpPr>
          <p:grpSpPr>
            <a:xfrm>
              <a:off x="6154625" y="4513493"/>
              <a:ext cx="1545403" cy="729494"/>
              <a:chOff x="3063822" y="2838647"/>
              <a:chExt cx="1545403" cy="729494"/>
            </a:xfrm>
          </p:grpSpPr>
          <p:pic>
            <p:nvPicPr>
              <p:cNvPr id="120" name="Picture 119"/>
              <p:cNvPicPr>
                <a:picLocks noChangeAspect="1"/>
              </p:cNvPicPr>
              <p:nvPr/>
            </p:nvPicPr>
            <p:blipFill>
              <a:blip r:embed="rId4"/>
              <a:stretch>
                <a:fillRect/>
              </a:stretch>
            </p:blipFill>
            <p:spPr>
              <a:xfrm>
                <a:off x="3836524" y="2838648"/>
                <a:ext cx="772701" cy="729493"/>
              </a:xfrm>
              <a:prstGeom prst="rect">
                <a:avLst/>
              </a:prstGeom>
            </p:spPr>
          </p:pic>
          <p:pic>
            <p:nvPicPr>
              <p:cNvPr id="121" name="Picture 12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28" name="Group 127"/>
          <p:cNvGrpSpPr/>
          <p:nvPr/>
        </p:nvGrpSpPr>
        <p:grpSpPr>
          <a:xfrm>
            <a:off x="5711440" y="2319788"/>
            <a:ext cx="6181611" cy="729715"/>
            <a:chOff x="1518417" y="4513492"/>
            <a:chExt cx="6181611" cy="729715"/>
          </a:xfrm>
        </p:grpSpPr>
        <p:grpSp>
          <p:nvGrpSpPr>
            <p:cNvPr id="129" name="Group 128"/>
            <p:cNvGrpSpPr/>
            <p:nvPr/>
          </p:nvGrpSpPr>
          <p:grpSpPr>
            <a:xfrm>
              <a:off x="1518417" y="4513713"/>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0" name="Group 129"/>
            <p:cNvGrpSpPr/>
            <p:nvPr/>
          </p:nvGrpSpPr>
          <p:grpSpPr>
            <a:xfrm>
              <a:off x="3063820"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nvGrpSpPr>
            <p:cNvPr id="131" name="Group 130"/>
            <p:cNvGrpSpPr/>
            <p:nvPr/>
          </p:nvGrpSpPr>
          <p:grpSpPr>
            <a:xfrm>
              <a:off x="4601686" y="4513492"/>
              <a:ext cx="1545403" cy="729494"/>
              <a:chOff x="3063822" y="2838647"/>
              <a:chExt cx="1545403" cy="729494"/>
            </a:xfrm>
          </p:grpSpPr>
          <p:pic>
            <p:nvPicPr>
              <p:cNvPr id="135" name="Picture 134"/>
              <p:cNvPicPr>
                <a:picLocks noChangeAspect="1"/>
              </p:cNvPicPr>
              <p:nvPr/>
            </p:nvPicPr>
            <p:blipFill>
              <a:blip r:embed="rId4"/>
              <a:stretch>
                <a:fillRect/>
              </a:stretch>
            </p:blipFill>
            <p:spPr>
              <a:xfrm>
                <a:off x="3836524" y="2838648"/>
                <a:ext cx="772701" cy="729493"/>
              </a:xfrm>
              <a:prstGeom prst="rect">
                <a:avLst/>
              </a:prstGeom>
            </p:spPr>
          </p:pic>
          <p:pic>
            <p:nvPicPr>
              <p:cNvPr id="136" name="Picture 135"/>
              <p:cNvPicPr>
                <a:picLocks noChangeAspect="1"/>
              </p:cNvPicPr>
              <p:nvPr/>
            </p:nvPicPr>
            <p:blipFill>
              <a:blip r:embed="rId4"/>
              <a:stretch>
                <a:fillRect/>
              </a:stretch>
            </p:blipFill>
            <p:spPr>
              <a:xfrm>
                <a:off x="3063822" y="2838647"/>
                <a:ext cx="772701" cy="729493"/>
              </a:xfrm>
              <a:prstGeom prst="rect">
                <a:avLst/>
              </a:prstGeom>
            </p:spPr>
          </p:pic>
        </p:grpSp>
        <p:grpSp>
          <p:nvGrpSpPr>
            <p:cNvPr id="132" name="Group 131"/>
            <p:cNvGrpSpPr/>
            <p:nvPr/>
          </p:nvGrpSpPr>
          <p:grpSpPr>
            <a:xfrm>
              <a:off x="6154625" y="4513493"/>
              <a:ext cx="1545403" cy="729494"/>
              <a:chOff x="3063822" y="2838647"/>
              <a:chExt cx="1545403" cy="729494"/>
            </a:xfrm>
          </p:grpSpPr>
          <p:pic>
            <p:nvPicPr>
              <p:cNvPr id="133" name="Picture 132"/>
              <p:cNvPicPr>
                <a:picLocks noChangeAspect="1"/>
              </p:cNvPicPr>
              <p:nvPr/>
            </p:nvPicPr>
            <p:blipFill>
              <a:blip r:embed="rId4"/>
              <a:stretch>
                <a:fillRect/>
              </a:stretch>
            </p:blipFill>
            <p:spPr>
              <a:xfrm>
                <a:off x="3836524" y="2838648"/>
                <a:ext cx="772701" cy="729493"/>
              </a:xfrm>
              <a:prstGeom prst="rect">
                <a:avLst/>
              </a:prstGeom>
            </p:spPr>
          </p:pic>
          <p:pic>
            <p:nvPicPr>
              <p:cNvPr id="134" name="Picture 133"/>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41" name="Group 140"/>
          <p:cNvGrpSpPr/>
          <p:nvPr/>
        </p:nvGrpSpPr>
        <p:grpSpPr>
          <a:xfrm>
            <a:off x="6002852" y="3170381"/>
            <a:ext cx="6181611" cy="729715"/>
            <a:chOff x="1518417" y="4513492"/>
            <a:chExt cx="6181611" cy="729715"/>
          </a:xfrm>
        </p:grpSpPr>
        <p:grpSp>
          <p:nvGrpSpPr>
            <p:cNvPr id="142" name="Group 141"/>
            <p:cNvGrpSpPr/>
            <p:nvPr/>
          </p:nvGrpSpPr>
          <p:grpSpPr>
            <a:xfrm>
              <a:off x="1518417" y="4513713"/>
              <a:ext cx="1545403" cy="729494"/>
              <a:chOff x="3063822" y="2838647"/>
              <a:chExt cx="1545403" cy="729494"/>
            </a:xfrm>
          </p:grpSpPr>
          <p:pic>
            <p:nvPicPr>
              <p:cNvPr id="152" name="Picture 151"/>
              <p:cNvPicPr>
                <a:picLocks noChangeAspect="1"/>
              </p:cNvPicPr>
              <p:nvPr/>
            </p:nvPicPr>
            <p:blipFill>
              <a:blip r:embed="rId4"/>
              <a:stretch>
                <a:fillRect/>
              </a:stretch>
            </p:blipFill>
            <p:spPr>
              <a:xfrm>
                <a:off x="3836524" y="2838648"/>
                <a:ext cx="772701" cy="729493"/>
              </a:xfrm>
              <a:prstGeom prst="rect">
                <a:avLst/>
              </a:prstGeom>
            </p:spPr>
          </p:pic>
          <p:pic>
            <p:nvPicPr>
              <p:cNvPr id="153" name="Picture 152"/>
              <p:cNvPicPr>
                <a:picLocks noChangeAspect="1"/>
              </p:cNvPicPr>
              <p:nvPr/>
            </p:nvPicPr>
            <p:blipFill>
              <a:blip r:embed="rId4"/>
              <a:stretch>
                <a:fillRect/>
              </a:stretch>
            </p:blipFill>
            <p:spPr>
              <a:xfrm>
                <a:off x="3063822" y="2838647"/>
                <a:ext cx="772701" cy="729493"/>
              </a:xfrm>
              <a:prstGeom prst="rect">
                <a:avLst/>
              </a:prstGeom>
            </p:spPr>
          </p:pic>
        </p:grpSp>
        <p:grpSp>
          <p:nvGrpSpPr>
            <p:cNvPr id="143" name="Group 142"/>
            <p:cNvGrpSpPr/>
            <p:nvPr/>
          </p:nvGrpSpPr>
          <p:grpSpPr>
            <a:xfrm>
              <a:off x="3063820" y="4513493"/>
              <a:ext cx="1545403" cy="729494"/>
              <a:chOff x="3063822" y="2838647"/>
              <a:chExt cx="1545403" cy="729494"/>
            </a:xfrm>
          </p:grpSpPr>
          <p:pic>
            <p:nvPicPr>
              <p:cNvPr id="150" name="Picture 149"/>
              <p:cNvPicPr>
                <a:picLocks noChangeAspect="1"/>
              </p:cNvPicPr>
              <p:nvPr/>
            </p:nvPicPr>
            <p:blipFill>
              <a:blip r:embed="rId4"/>
              <a:stretch>
                <a:fillRect/>
              </a:stretch>
            </p:blipFill>
            <p:spPr>
              <a:xfrm>
                <a:off x="3836524" y="2838648"/>
                <a:ext cx="772701" cy="729493"/>
              </a:xfrm>
              <a:prstGeom prst="rect">
                <a:avLst/>
              </a:prstGeom>
            </p:spPr>
          </p:pic>
          <p:pic>
            <p:nvPicPr>
              <p:cNvPr id="151" name="Picture 150"/>
              <p:cNvPicPr>
                <a:picLocks noChangeAspect="1"/>
              </p:cNvPicPr>
              <p:nvPr/>
            </p:nvPicPr>
            <p:blipFill>
              <a:blip r:embed="rId4"/>
              <a:stretch>
                <a:fillRect/>
              </a:stretch>
            </p:blipFill>
            <p:spPr>
              <a:xfrm>
                <a:off x="3063822" y="2838647"/>
                <a:ext cx="772701" cy="729493"/>
              </a:xfrm>
              <a:prstGeom prst="rect">
                <a:avLst/>
              </a:prstGeom>
            </p:spPr>
          </p:pic>
        </p:grpSp>
        <p:grpSp>
          <p:nvGrpSpPr>
            <p:cNvPr id="144" name="Group 143"/>
            <p:cNvGrpSpPr/>
            <p:nvPr/>
          </p:nvGrpSpPr>
          <p:grpSpPr>
            <a:xfrm>
              <a:off x="4601686" y="4513492"/>
              <a:ext cx="1545403" cy="729494"/>
              <a:chOff x="3063822" y="2838647"/>
              <a:chExt cx="1545403" cy="729494"/>
            </a:xfrm>
          </p:grpSpPr>
          <p:pic>
            <p:nvPicPr>
              <p:cNvPr id="148" name="Picture 147"/>
              <p:cNvPicPr>
                <a:picLocks noChangeAspect="1"/>
              </p:cNvPicPr>
              <p:nvPr/>
            </p:nvPicPr>
            <p:blipFill>
              <a:blip r:embed="rId4"/>
              <a:stretch>
                <a:fillRect/>
              </a:stretch>
            </p:blipFill>
            <p:spPr>
              <a:xfrm>
                <a:off x="3836524" y="2838648"/>
                <a:ext cx="772701" cy="729493"/>
              </a:xfrm>
              <a:prstGeom prst="rect">
                <a:avLst/>
              </a:prstGeom>
            </p:spPr>
          </p:pic>
          <p:pic>
            <p:nvPicPr>
              <p:cNvPr id="149" name="Picture 148"/>
              <p:cNvPicPr>
                <a:picLocks noChangeAspect="1"/>
              </p:cNvPicPr>
              <p:nvPr/>
            </p:nvPicPr>
            <p:blipFill>
              <a:blip r:embed="rId4"/>
              <a:stretch>
                <a:fillRect/>
              </a:stretch>
            </p:blipFill>
            <p:spPr>
              <a:xfrm>
                <a:off x="3063822" y="2838647"/>
                <a:ext cx="772701" cy="729493"/>
              </a:xfrm>
              <a:prstGeom prst="rect">
                <a:avLst/>
              </a:prstGeom>
            </p:spPr>
          </p:pic>
        </p:grpSp>
        <p:grpSp>
          <p:nvGrpSpPr>
            <p:cNvPr id="145" name="Group 144"/>
            <p:cNvGrpSpPr/>
            <p:nvPr/>
          </p:nvGrpSpPr>
          <p:grpSpPr>
            <a:xfrm>
              <a:off x="6154625" y="4513493"/>
              <a:ext cx="1545403" cy="729494"/>
              <a:chOff x="3063822" y="2838647"/>
              <a:chExt cx="1545403" cy="729494"/>
            </a:xfrm>
          </p:grpSpPr>
          <p:pic>
            <p:nvPicPr>
              <p:cNvPr id="146" name="Picture 145"/>
              <p:cNvPicPr>
                <a:picLocks noChangeAspect="1"/>
              </p:cNvPicPr>
              <p:nvPr/>
            </p:nvPicPr>
            <p:blipFill>
              <a:blip r:embed="rId4"/>
              <a:stretch>
                <a:fillRect/>
              </a:stretch>
            </p:blipFill>
            <p:spPr>
              <a:xfrm>
                <a:off x="3836524" y="2838648"/>
                <a:ext cx="772701" cy="729493"/>
              </a:xfrm>
              <a:prstGeom prst="rect">
                <a:avLst/>
              </a:prstGeom>
            </p:spPr>
          </p:pic>
          <p:pic>
            <p:nvPicPr>
              <p:cNvPr id="147" name="Picture 146"/>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54" name="Group 153"/>
          <p:cNvGrpSpPr/>
          <p:nvPr/>
        </p:nvGrpSpPr>
        <p:grpSpPr>
          <a:xfrm>
            <a:off x="5813282" y="3921539"/>
            <a:ext cx="6181611" cy="729715"/>
            <a:chOff x="1518417" y="4513492"/>
            <a:chExt cx="6181611" cy="729715"/>
          </a:xfrm>
        </p:grpSpPr>
        <p:grpSp>
          <p:nvGrpSpPr>
            <p:cNvPr id="155" name="Group 154"/>
            <p:cNvGrpSpPr/>
            <p:nvPr/>
          </p:nvGrpSpPr>
          <p:grpSpPr>
            <a:xfrm>
              <a:off x="1518417" y="4513713"/>
              <a:ext cx="1545403" cy="729494"/>
              <a:chOff x="3063822" y="2838647"/>
              <a:chExt cx="1545403" cy="729494"/>
            </a:xfrm>
          </p:grpSpPr>
          <p:pic>
            <p:nvPicPr>
              <p:cNvPr id="165" name="Picture 164"/>
              <p:cNvPicPr>
                <a:picLocks noChangeAspect="1"/>
              </p:cNvPicPr>
              <p:nvPr/>
            </p:nvPicPr>
            <p:blipFill>
              <a:blip r:embed="rId4"/>
              <a:stretch>
                <a:fillRect/>
              </a:stretch>
            </p:blipFill>
            <p:spPr>
              <a:xfrm>
                <a:off x="3836524" y="2838648"/>
                <a:ext cx="772701" cy="729493"/>
              </a:xfrm>
              <a:prstGeom prst="rect">
                <a:avLst/>
              </a:prstGeom>
            </p:spPr>
          </p:pic>
          <p:pic>
            <p:nvPicPr>
              <p:cNvPr id="166" name="Picture 165"/>
              <p:cNvPicPr>
                <a:picLocks noChangeAspect="1"/>
              </p:cNvPicPr>
              <p:nvPr/>
            </p:nvPicPr>
            <p:blipFill>
              <a:blip r:embed="rId4"/>
              <a:stretch>
                <a:fillRect/>
              </a:stretch>
            </p:blipFill>
            <p:spPr>
              <a:xfrm>
                <a:off x="3063822" y="2838647"/>
                <a:ext cx="772701" cy="729493"/>
              </a:xfrm>
              <a:prstGeom prst="rect">
                <a:avLst/>
              </a:prstGeom>
            </p:spPr>
          </p:pic>
        </p:grpSp>
        <p:grpSp>
          <p:nvGrpSpPr>
            <p:cNvPr id="156" name="Group 155"/>
            <p:cNvGrpSpPr/>
            <p:nvPr/>
          </p:nvGrpSpPr>
          <p:grpSpPr>
            <a:xfrm>
              <a:off x="3063820" y="4513493"/>
              <a:ext cx="1545403" cy="729494"/>
              <a:chOff x="3063822" y="2838647"/>
              <a:chExt cx="1545403" cy="729494"/>
            </a:xfrm>
          </p:grpSpPr>
          <p:pic>
            <p:nvPicPr>
              <p:cNvPr id="163" name="Picture 162"/>
              <p:cNvPicPr>
                <a:picLocks noChangeAspect="1"/>
              </p:cNvPicPr>
              <p:nvPr/>
            </p:nvPicPr>
            <p:blipFill>
              <a:blip r:embed="rId4"/>
              <a:stretch>
                <a:fillRect/>
              </a:stretch>
            </p:blipFill>
            <p:spPr>
              <a:xfrm>
                <a:off x="3836524" y="2838648"/>
                <a:ext cx="772701" cy="729493"/>
              </a:xfrm>
              <a:prstGeom prst="rect">
                <a:avLst/>
              </a:prstGeom>
            </p:spPr>
          </p:pic>
          <p:pic>
            <p:nvPicPr>
              <p:cNvPr id="164" name="Picture 163"/>
              <p:cNvPicPr>
                <a:picLocks noChangeAspect="1"/>
              </p:cNvPicPr>
              <p:nvPr/>
            </p:nvPicPr>
            <p:blipFill>
              <a:blip r:embed="rId4"/>
              <a:stretch>
                <a:fillRect/>
              </a:stretch>
            </p:blipFill>
            <p:spPr>
              <a:xfrm>
                <a:off x="3063822" y="2838647"/>
                <a:ext cx="772701" cy="729493"/>
              </a:xfrm>
              <a:prstGeom prst="rect">
                <a:avLst/>
              </a:prstGeom>
            </p:spPr>
          </p:pic>
        </p:grpSp>
        <p:grpSp>
          <p:nvGrpSpPr>
            <p:cNvPr id="157" name="Group 156"/>
            <p:cNvGrpSpPr/>
            <p:nvPr/>
          </p:nvGrpSpPr>
          <p:grpSpPr>
            <a:xfrm>
              <a:off x="4601686" y="4513492"/>
              <a:ext cx="1545403" cy="729494"/>
              <a:chOff x="3063822" y="2838647"/>
              <a:chExt cx="1545403" cy="729494"/>
            </a:xfrm>
          </p:grpSpPr>
          <p:pic>
            <p:nvPicPr>
              <p:cNvPr id="161" name="Picture 160"/>
              <p:cNvPicPr>
                <a:picLocks noChangeAspect="1"/>
              </p:cNvPicPr>
              <p:nvPr/>
            </p:nvPicPr>
            <p:blipFill>
              <a:blip r:embed="rId4"/>
              <a:stretch>
                <a:fillRect/>
              </a:stretch>
            </p:blipFill>
            <p:spPr>
              <a:xfrm>
                <a:off x="3836524" y="2838648"/>
                <a:ext cx="772701" cy="729493"/>
              </a:xfrm>
              <a:prstGeom prst="rect">
                <a:avLst/>
              </a:prstGeom>
            </p:spPr>
          </p:pic>
          <p:pic>
            <p:nvPicPr>
              <p:cNvPr id="162" name="Picture 161"/>
              <p:cNvPicPr>
                <a:picLocks noChangeAspect="1"/>
              </p:cNvPicPr>
              <p:nvPr/>
            </p:nvPicPr>
            <p:blipFill>
              <a:blip r:embed="rId4"/>
              <a:stretch>
                <a:fillRect/>
              </a:stretch>
            </p:blipFill>
            <p:spPr>
              <a:xfrm>
                <a:off x="3063822" y="2838647"/>
                <a:ext cx="772701" cy="729493"/>
              </a:xfrm>
              <a:prstGeom prst="rect">
                <a:avLst/>
              </a:prstGeom>
            </p:spPr>
          </p:pic>
        </p:grpSp>
        <p:grpSp>
          <p:nvGrpSpPr>
            <p:cNvPr id="158" name="Group 157"/>
            <p:cNvGrpSpPr/>
            <p:nvPr/>
          </p:nvGrpSpPr>
          <p:grpSpPr>
            <a:xfrm>
              <a:off x="6154625" y="4513493"/>
              <a:ext cx="1545403" cy="729494"/>
              <a:chOff x="3063822" y="2838647"/>
              <a:chExt cx="1545403" cy="729494"/>
            </a:xfrm>
          </p:grpSpPr>
          <p:pic>
            <p:nvPicPr>
              <p:cNvPr id="159" name="Picture 158"/>
              <p:cNvPicPr>
                <a:picLocks noChangeAspect="1"/>
              </p:cNvPicPr>
              <p:nvPr/>
            </p:nvPicPr>
            <p:blipFill>
              <a:blip r:embed="rId4"/>
              <a:stretch>
                <a:fillRect/>
              </a:stretch>
            </p:blipFill>
            <p:spPr>
              <a:xfrm>
                <a:off x="3836524" y="2838648"/>
                <a:ext cx="772701" cy="729493"/>
              </a:xfrm>
              <a:prstGeom prst="rect">
                <a:avLst/>
              </a:prstGeom>
            </p:spPr>
          </p:pic>
          <p:pic>
            <p:nvPicPr>
              <p:cNvPr id="160" name="Picture 159"/>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67" name="Group 166"/>
          <p:cNvGrpSpPr/>
          <p:nvPr/>
        </p:nvGrpSpPr>
        <p:grpSpPr>
          <a:xfrm>
            <a:off x="5995315" y="4772353"/>
            <a:ext cx="6181611" cy="729715"/>
            <a:chOff x="1518417" y="4513492"/>
            <a:chExt cx="6181611" cy="729715"/>
          </a:xfrm>
        </p:grpSpPr>
        <p:grpSp>
          <p:nvGrpSpPr>
            <p:cNvPr id="168" name="Group 167"/>
            <p:cNvGrpSpPr/>
            <p:nvPr/>
          </p:nvGrpSpPr>
          <p:grpSpPr>
            <a:xfrm>
              <a:off x="1518417" y="4513713"/>
              <a:ext cx="1545403" cy="729494"/>
              <a:chOff x="3063822" y="2838647"/>
              <a:chExt cx="1545403" cy="729494"/>
            </a:xfrm>
          </p:grpSpPr>
          <p:pic>
            <p:nvPicPr>
              <p:cNvPr id="178" name="Picture 177"/>
              <p:cNvPicPr>
                <a:picLocks noChangeAspect="1"/>
              </p:cNvPicPr>
              <p:nvPr/>
            </p:nvPicPr>
            <p:blipFill>
              <a:blip r:embed="rId4"/>
              <a:stretch>
                <a:fillRect/>
              </a:stretch>
            </p:blipFill>
            <p:spPr>
              <a:xfrm>
                <a:off x="3836524" y="2838648"/>
                <a:ext cx="772701" cy="729493"/>
              </a:xfrm>
              <a:prstGeom prst="rect">
                <a:avLst/>
              </a:prstGeom>
            </p:spPr>
          </p:pic>
          <p:pic>
            <p:nvPicPr>
              <p:cNvPr id="179" name="Picture 178"/>
              <p:cNvPicPr>
                <a:picLocks noChangeAspect="1"/>
              </p:cNvPicPr>
              <p:nvPr/>
            </p:nvPicPr>
            <p:blipFill>
              <a:blip r:embed="rId4"/>
              <a:stretch>
                <a:fillRect/>
              </a:stretch>
            </p:blipFill>
            <p:spPr>
              <a:xfrm>
                <a:off x="3063822" y="2838647"/>
                <a:ext cx="772701" cy="729493"/>
              </a:xfrm>
              <a:prstGeom prst="rect">
                <a:avLst/>
              </a:prstGeom>
            </p:spPr>
          </p:pic>
        </p:grpSp>
        <p:grpSp>
          <p:nvGrpSpPr>
            <p:cNvPr id="169" name="Group 168"/>
            <p:cNvGrpSpPr/>
            <p:nvPr/>
          </p:nvGrpSpPr>
          <p:grpSpPr>
            <a:xfrm>
              <a:off x="3063820" y="4513493"/>
              <a:ext cx="1545403" cy="729494"/>
              <a:chOff x="3063822" y="2838647"/>
              <a:chExt cx="1545403" cy="729494"/>
            </a:xfrm>
          </p:grpSpPr>
          <p:pic>
            <p:nvPicPr>
              <p:cNvPr id="176" name="Picture 175"/>
              <p:cNvPicPr>
                <a:picLocks noChangeAspect="1"/>
              </p:cNvPicPr>
              <p:nvPr/>
            </p:nvPicPr>
            <p:blipFill>
              <a:blip r:embed="rId4"/>
              <a:stretch>
                <a:fillRect/>
              </a:stretch>
            </p:blipFill>
            <p:spPr>
              <a:xfrm>
                <a:off x="3836524" y="2838648"/>
                <a:ext cx="772701" cy="729493"/>
              </a:xfrm>
              <a:prstGeom prst="rect">
                <a:avLst/>
              </a:prstGeom>
            </p:spPr>
          </p:pic>
          <p:pic>
            <p:nvPicPr>
              <p:cNvPr id="177" name="Picture 176"/>
              <p:cNvPicPr>
                <a:picLocks noChangeAspect="1"/>
              </p:cNvPicPr>
              <p:nvPr/>
            </p:nvPicPr>
            <p:blipFill>
              <a:blip r:embed="rId4"/>
              <a:stretch>
                <a:fillRect/>
              </a:stretch>
            </p:blipFill>
            <p:spPr>
              <a:xfrm>
                <a:off x="3063822" y="2838647"/>
                <a:ext cx="772701" cy="729493"/>
              </a:xfrm>
              <a:prstGeom prst="rect">
                <a:avLst/>
              </a:prstGeom>
            </p:spPr>
          </p:pic>
        </p:grpSp>
        <p:grpSp>
          <p:nvGrpSpPr>
            <p:cNvPr id="170" name="Group 169"/>
            <p:cNvGrpSpPr/>
            <p:nvPr/>
          </p:nvGrpSpPr>
          <p:grpSpPr>
            <a:xfrm>
              <a:off x="4601686" y="4513492"/>
              <a:ext cx="1545403" cy="729494"/>
              <a:chOff x="3063822" y="2838647"/>
              <a:chExt cx="1545403" cy="729494"/>
            </a:xfrm>
          </p:grpSpPr>
          <p:pic>
            <p:nvPicPr>
              <p:cNvPr id="174" name="Picture 173"/>
              <p:cNvPicPr>
                <a:picLocks noChangeAspect="1"/>
              </p:cNvPicPr>
              <p:nvPr/>
            </p:nvPicPr>
            <p:blipFill>
              <a:blip r:embed="rId4"/>
              <a:stretch>
                <a:fillRect/>
              </a:stretch>
            </p:blipFill>
            <p:spPr>
              <a:xfrm>
                <a:off x="3836524" y="2838648"/>
                <a:ext cx="772701" cy="729493"/>
              </a:xfrm>
              <a:prstGeom prst="rect">
                <a:avLst/>
              </a:prstGeom>
            </p:spPr>
          </p:pic>
          <p:pic>
            <p:nvPicPr>
              <p:cNvPr id="175" name="Picture 174"/>
              <p:cNvPicPr>
                <a:picLocks noChangeAspect="1"/>
              </p:cNvPicPr>
              <p:nvPr/>
            </p:nvPicPr>
            <p:blipFill>
              <a:blip r:embed="rId4"/>
              <a:stretch>
                <a:fillRect/>
              </a:stretch>
            </p:blipFill>
            <p:spPr>
              <a:xfrm>
                <a:off x="3063822" y="2838647"/>
                <a:ext cx="772701" cy="729493"/>
              </a:xfrm>
              <a:prstGeom prst="rect">
                <a:avLst/>
              </a:prstGeom>
            </p:spPr>
          </p:pic>
        </p:grpSp>
        <p:grpSp>
          <p:nvGrpSpPr>
            <p:cNvPr id="171" name="Group 170"/>
            <p:cNvGrpSpPr/>
            <p:nvPr/>
          </p:nvGrpSpPr>
          <p:grpSpPr>
            <a:xfrm>
              <a:off x="6154625" y="4513493"/>
              <a:ext cx="1545403" cy="729494"/>
              <a:chOff x="3063822" y="2838647"/>
              <a:chExt cx="1545403" cy="729494"/>
            </a:xfrm>
          </p:grpSpPr>
          <p:pic>
            <p:nvPicPr>
              <p:cNvPr id="172" name="Picture 171"/>
              <p:cNvPicPr>
                <a:picLocks noChangeAspect="1"/>
              </p:cNvPicPr>
              <p:nvPr/>
            </p:nvPicPr>
            <p:blipFill>
              <a:blip r:embed="rId4"/>
              <a:stretch>
                <a:fillRect/>
              </a:stretch>
            </p:blipFill>
            <p:spPr>
              <a:xfrm>
                <a:off x="3836524" y="2838648"/>
                <a:ext cx="772701" cy="729493"/>
              </a:xfrm>
              <a:prstGeom prst="rect">
                <a:avLst/>
              </a:prstGeom>
            </p:spPr>
          </p:pic>
          <p:pic>
            <p:nvPicPr>
              <p:cNvPr id="173" name="Picture 1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80" name="Group 179"/>
          <p:cNvGrpSpPr/>
          <p:nvPr/>
        </p:nvGrpSpPr>
        <p:grpSpPr>
          <a:xfrm>
            <a:off x="385807" y="673069"/>
            <a:ext cx="6181611" cy="729715"/>
            <a:chOff x="1518417" y="4513492"/>
            <a:chExt cx="6181611" cy="729715"/>
          </a:xfrm>
        </p:grpSpPr>
        <p:grpSp>
          <p:nvGrpSpPr>
            <p:cNvPr id="181" name="Group 180"/>
            <p:cNvGrpSpPr/>
            <p:nvPr/>
          </p:nvGrpSpPr>
          <p:grpSpPr>
            <a:xfrm>
              <a:off x="1518417" y="4513713"/>
              <a:ext cx="1545403" cy="729494"/>
              <a:chOff x="3063822" y="2838647"/>
              <a:chExt cx="1545403" cy="729494"/>
            </a:xfrm>
          </p:grpSpPr>
          <p:pic>
            <p:nvPicPr>
              <p:cNvPr id="191" name="Picture 190"/>
              <p:cNvPicPr>
                <a:picLocks noChangeAspect="1"/>
              </p:cNvPicPr>
              <p:nvPr/>
            </p:nvPicPr>
            <p:blipFill>
              <a:blip r:embed="rId4"/>
              <a:stretch>
                <a:fillRect/>
              </a:stretch>
            </p:blipFill>
            <p:spPr>
              <a:xfrm>
                <a:off x="3836524" y="2838648"/>
                <a:ext cx="772701" cy="729493"/>
              </a:xfrm>
              <a:prstGeom prst="rect">
                <a:avLst/>
              </a:prstGeom>
            </p:spPr>
          </p:pic>
          <p:pic>
            <p:nvPicPr>
              <p:cNvPr id="192" name="Picture 191"/>
              <p:cNvPicPr>
                <a:picLocks noChangeAspect="1"/>
              </p:cNvPicPr>
              <p:nvPr/>
            </p:nvPicPr>
            <p:blipFill>
              <a:blip r:embed="rId4"/>
              <a:stretch>
                <a:fillRect/>
              </a:stretch>
            </p:blipFill>
            <p:spPr>
              <a:xfrm>
                <a:off x="3063822" y="2838647"/>
                <a:ext cx="772701" cy="729493"/>
              </a:xfrm>
              <a:prstGeom prst="rect">
                <a:avLst/>
              </a:prstGeom>
            </p:spPr>
          </p:pic>
        </p:grpSp>
        <p:grpSp>
          <p:nvGrpSpPr>
            <p:cNvPr id="182" name="Group 181"/>
            <p:cNvGrpSpPr/>
            <p:nvPr/>
          </p:nvGrpSpPr>
          <p:grpSpPr>
            <a:xfrm>
              <a:off x="3063820" y="4513493"/>
              <a:ext cx="1545403" cy="729494"/>
              <a:chOff x="3063822" y="2838647"/>
              <a:chExt cx="1545403" cy="729494"/>
            </a:xfrm>
          </p:grpSpPr>
          <p:pic>
            <p:nvPicPr>
              <p:cNvPr id="189" name="Picture 188"/>
              <p:cNvPicPr>
                <a:picLocks noChangeAspect="1"/>
              </p:cNvPicPr>
              <p:nvPr/>
            </p:nvPicPr>
            <p:blipFill>
              <a:blip r:embed="rId4"/>
              <a:stretch>
                <a:fillRect/>
              </a:stretch>
            </p:blipFill>
            <p:spPr>
              <a:xfrm>
                <a:off x="3836524" y="2838648"/>
                <a:ext cx="772701" cy="729493"/>
              </a:xfrm>
              <a:prstGeom prst="rect">
                <a:avLst/>
              </a:prstGeom>
            </p:spPr>
          </p:pic>
          <p:pic>
            <p:nvPicPr>
              <p:cNvPr id="190" name="Picture 189"/>
              <p:cNvPicPr>
                <a:picLocks noChangeAspect="1"/>
              </p:cNvPicPr>
              <p:nvPr/>
            </p:nvPicPr>
            <p:blipFill>
              <a:blip r:embed="rId4"/>
              <a:stretch>
                <a:fillRect/>
              </a:stretch>
            </p:blipFill>
            <p:spPr>
              <a:xfrm>
                <a:off x="3063822" y="2838647"/>
                <a:ext cx="772701" cy="729493"/>
              </a:xfrm>
              <a:prstGeom prst="rect">
                <a:avLst/>
              </a:prstGeom>
            </p:spPr>
          </p:pic>
        </p:grpSp>
        <p:grpSp>
          <p:nvGrpSpPr>
            <p:cNvPr id="183" name="Group 182"/>
            <p:cNvGrpSpPr/>
            <p:nvPr/>
          </p:nvGrpSpPr>
          <p:grpSpPr>
            <a:xfrm>
              <a:off x="4601686" y="4513492"/>
              <a:ext cx="1545403" cy="729494"/>
              <a:chOff x="3063822" y="2838647"/>
              <a:chExt cx="1545403" cy="729494"/>
            </a:xfrm>
          </p:grpSpPr>
          <p:pic>
            <p:nvPicPr>
              <p:cNvPr id="187" name="Picture 186"/>
              <p:cNvPicPr>
                <a:picLocks noChangeAspect="1"/>
              </p:cNvPicPr>
              <p:nvPr/>
            </p:nvPicPr>
            <p:blipFill>
              <a:blip r:embed="rId4"/>
              <a:stretch>
                <a:fillRect/>
              </a:stretch>
            </p:blipFill>
            <p:spPr>
              <a:xfrm>
                <a:off x="3836524" y="2838648"/>
                <a:ext cx="772701" cy="729493"/>
              </a:xfrm>
              <a:prstGeom prst="rect">
                <a:avLst/>
              </a:prstGeom>
            </p:spPr>
          </p:pic>
          <p:pic>
            <p:nvPicPr>
              <p:cNvPr id="188" name="Picture 187"/>
              <p:cNvPicPr>
                <a:picLocks noChangeAspect="1"/>
              </p:cNvPicPr>
              <p:nvPr/>
            </p:nvPicPr>
            <p:blipFill>
              <a:blip r:embed="rId4"/>
              <a:stretch>
                <a:fillRect/>
              </a:stretch>
            </p:blipFill>
            <p:spPr>
              <a:xfrm>
                <a:off x="3063822" y="2838647"/>
                <a:ext cx="772701" cy="729493"/>
              </a:xfrm>
              <a:prstGeom prst="rect">
                <a:avLst/>
              </a:prstGeom>
            </p:spPr>
          </p:pic>
        </p:grpSp>
        <p:grpSp>
          <p:nvGrpSpPr>
            <p:cNvPr id="184" name="Group 183"/>
            <p:cNvGrpSpPr/>
            <p:nvPr/>
          </p:nvGrpSpPr>
          <p:grpSpPr>
            <a:xfrm>
              <a:off x="6154625" y="4513493"/>
              <a:ext cx="1545403" cy="729494"/>
              <a:chOff x="3063822" y="2838647"/>
              <a:chExt cx="1545403" cy="729494"/>
            </a:xfrm>
          </p:grpSpPr>
          <p:pic>
            <p:nvPicPr>
              <p:cNvPr id="185" name="Picture 184"/>
              <p:cNvPicPr>
                <a:picLocks noChangeAspect="1"/>
              </p:cNvPicPr>
              <p:nvPr/>
            </p:nvPicPr>
            <p:blipFill>
              <a:blip r:embed="rId4"/>
              <a:stretch>
                <a:fillRect/>
              </a:stretch>
            </p:blipFill>
            <p:spPr>
              <a:xfrm>
                <a:off x="3836524" y="2838648"/>
                <a:ext cx="772701" cy="729493"/>
              </a:xfrm>
              <a:prstGeom prst="rect">
                <a:avLst/>
              </a:prstGeom>
            </p:spPr>
          </p:pic>
          <p:pic>
            <p:nvPicPr>
              <p:cNvPr id="186" name="Picture 18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93" name="Group 192"/>
          <p:cNvGrpSpPr/>
          <p:nvPr/>
        </p:nvGrpSpPr>
        <p:grpSpPr>
          <a:xfrm>
            <a:off x="367386" y="1550315"/>
            <a:ext cx="6181611" cy="729715"/>
            <a:chOff x="1518417" y="4513492"/>
            <a:chExt cx="6181611" cy="729715"/>
          </a:xfrm>
        </p:grpSpPr>
        <p:grpSp>
          <p:nvGrpSpPr>
            <p:cNvPr id="194" name="Group 193"/>
            <p:cNvGrpSpPr/>
            <p:nvPr/>
          </p:nvGrpSpPr>
          <p:grpSpPr>
            <a:xfrm>
              <a:off x="1518417" y="4513713"/>
              <a:ext cx="1545403" cy="729494"/>
              <a:chOff x="3063822" y="2838647"/>
              <a:chExt cx="1545403" cy="729494"/>
            </a:xfrm>
          </p:grpSpPr>
          <p:pic>
            <p:nvPicPr>
              <p:cNvPr id="204" name="Picture 203"/>
              <p:cNvPicPr>
                <a:picLocks noChangeAspect="1"/>
              </p:cNvPicPr>
              <p:nvPr/>
            </p:nvPicPr>
            <p:blipFill>
              <a:blip r:embed="rId4"/>
              <a:stretch>
                <a:fillRect/>
              </a:stretch>
            </p:blipFill>
            <p:spPr>
              <a:xfrm>
                <a:off x="3836524" y="2838648"/>
                <a:ext cx="772701" cy="729493"/>
              </a:xfrm>
              <a:prstGeom prst="rect">
                <a:avLst/>
              </a:prstGeom>
            </p:spPr>
          </p:pic>
          <p:pic>
            <p:nvPicPr>
              <p:cNvPr id="205" name="Picture 204"/>
              <p:cNvPicPr>
                <a:picLocks noChangeAspect="1"/>
              </p:cNvPicPr>
              <p:nvPr/>
            </p:nvPicPr>
            <p:blipFill>
              <a:blip r:embed="rId4"/>
              <a:stretch>
                <a:fillRect/>
              </a:stretch>
            </p:blipFill>
            <p:spPr>
              <a:xfrm>
                <a:off x="3063822" y="2838647"/>
                <a:ext cx="772701" cy="729493"/>
              </a:xfrm>
              <a:prstGeom prst="rect">
                <a:avLst/>
              </a:prstGeom>
            </p:spPr>
          </p:pic>
        </p:grpSp>
        <p:grpSp>
          <p:nvGrpSpPr>
            <p:cNvPr id="195" name="Group 194"/>
            <p:cNvGrpSpPr/>
            <p:nvPr/>
          </p:nvGrpSpPr>
          <p:grpSpPr>
            <a:xfrm>
              <a:off x="3063820" y="4513493"/>
              <a:ext cx="1545403" cy="729494"/>
              <a:chOff x="3063822" y="2838647"/>
              <a:chExt cx="1545403" cy="729494"/>
            </a:xfrm>
          </p:grpSpPr>
          <p:pic>
            <p:nvPicPr>
              <p:cNvPr id="202" name="Picture 201"/>
              <p:cNvPicPr>
                <a:picLocks noChangeAspect="1"/>
              </p:cNvPicPr>
              <p:nvPr/>
            </p:nvPicPr>
            <p:blipFill>
              <a:blip r:embed="rId4"/>
              <a:stretch>
                <a:fillRect/>
              </a:stretch>
            </p:blipFill>
            <p:spPr>
              <a:xfrm>
                <a:off x="3836524" y="2838648"/>
                <a:ext cx="772701" cy="729493"/>
              </a:xfrm>
              <a:prstGeom prst="rect">
                <a:avLst/>
              </a:prstGeom>
            </p:spPr>
          </p:pic>
          <p:pic>
            <p:nvPicPr>
              <p:cNvPr id="203" name="Picture 202"/>
              <p:cNvPicPr>
                <a:picLocks noChangeAspect="1"/>
              </p:cNvPicPr>
              <p:nvPr/>
            </p:nvPicPr>
            <p:blipFill>
              <a:blip r:embed="rId4"/>
              <a:stretch>
                <a:fillRect/>
              </a:stretch>
            </p:blipFill>
            <p:spPr>
              <a:xfrm>
                <a:off x="3063822" y="2838647"/>
                <a:ext cx="772701" cy="729493"/>
              </a:xfrm>
              <a:prstGeom prst="rect">
                <a:avLst/>
              </a:prstGeom>
            </p:spPr>
          </p:pic>
        </p:grpSp>
        <p:grpSp>
          <p:nvGrpSpPr>
            <p:cNvPr id="196" name="Group 195"/>
            <p:cNvGrpSpPr/>
            <p:nvPr/>
          </p:nvGrpSpPr>
          <p:grpSpPr>
            <a:xfrm>
              <a:off x="4601686" y="4513492"/>
              <a:ext cx="1545403" cy="729494"/>
              <a:chOff x="3063822" y="2838647"/>
              <a:chExt cx="1545403" cy="729494"/>
            </a:xfrm>
          </p:grpSpPr>
          <p:pic>
            <p:nvPicPr>
              <p:cNvPr id="200" name="Picture 199"/>
              <p:cNvPicPr>
                <a:picLocks noChangeAspect="1"/>
              </p:cNvPicPr>
              <p:nvPr/>
            </p:nvPicPr>
            <p:blipFill>
              <a:blip r:embed="rId4"/>
              <a:stretch>
                <a:fillRect/>
              </a:stretch>
            </p:blipFill>
            <p:spPr>
              <a:xfrm>
                <a:off x="3836524" y="2838648"/>
                <a:ext cx="772701" cy="729493"/>
              </a:xfrm>
              <a:prstGeom prst="rect">
                <a:avLst/>
              </a:prstGeom>
            </p:spPr>
          </p:pic>
          <p:pic>
            <p:nvPicPr>
              <p:cNvPr id="201" name="Picture 200"/>
              <p:cNvPicPr>
                <a:picLocks noChangeAspect="1"/>
              </p:cNvPicPr>
              <p:nvPr/>
            </p:nvPicPr>
            <p:blipFill>
              <a:blip r:embed="rId4"/>
              <a:stretch>
                <a:fillRect/>
              </a:stretch>
            </p:blipFill>
            <p:spPr>
              <a:xfrm>
                <a:off x="3063822" y="2838647"/>
                <a:ext cx="772701" cy="729493"/>
              </a:xfrm>
              <a:prstGeom prst="rect">
                <a:avLst/>
              </a:prstGeom>
            </p:spPr>
          </p:pic>
        </p:grpSp>
        <p:grpSp>
          <p:nvGrpSpPr>
            <p:cNvPr id="197" name="Group 196"/>
            <p:cNvGrpSpPr/>
            <p:nvPr/>
          </p:nvGrpSpPr>
          <p:grpSpPr>
            <a:xfrm>
              <a:off x="6154625" y="4513493"/>
              <a:ext cx="1545403" cy="729494"/>
              <a:chOff x="3063822" y="2838647"/>
              <a:chExt cx="1545403" cy="729494"/>
            </a:xfrm>
          </p:grpSpPr>
          <p:pic>
            <p:nvPicPr>
              <p:cNvPr id="198" name="Picture 197"/>
              <p:cNvPicPr>
                <a:picLocks noChangeAspect="1"/>
              </p:cNvPicPr>
              <p:nvPr/>
            </p:nvPicPr>
            <p:blipFill>
              <a:blip r:embed="rId4"/>
              <a:stretch>
                <a:fillRect/>
              </a:stretch>
            </p:blipFill>
            <p:spPr>
              <a:xfrm>
                <a:off x="3836524" y="2838648"/>
                <a:ext cx="772701" cy="729493"/>
              </a:xfrm>
              <a:prstGeom prst="rect">
                <a:avLst/>
              </a:prstGeom>
            </p:spPr>
          </p:pic>
          <p:pic>
            <p:nvPicPr>
              <p:cNvPr id="199" name="Picture 19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06" name="Group 205"/>
          <p:cNvGrpSpPr/>
          <p:nvPr/>
        </p:nvGrpSpPr>
        <p:grpSpPr>
          <a:xfrm>
            <a:off x="131219" y="2644575"/>
            <a:ext cx="6181611" cy="729715"/>
            <a:chOff x="1518417" y="4513492"/>
            <a:chExt cx="6181611" cy="729715"/>
          </a:xfrm>
        </p:grpSpPr>
        <p:grpSp>
          <p:nvGrpSpPr>
            <p:cNvPr id="207" name="Group 206"/>
            <p:cNvGrpSpPr/>
            <p:nvPr/>
          </p:nvGrpSpPr>
          <p:grpSpPr>
            <a:xfrm>
              <a:off x="1518417" y="4513713"/>
              <a:ext cx="1545403" cy="729494"/>
              <a:chOff x="3063822" y="2838647"/>
              <a:chExt cx="1545403" cy="729494"/>
            </a:xfrm>
          </p:grpSpPr>
          <p:pic>
            <p:nvPicPr>
              <p:cNvPr id="217" name="Picture 216"/>
              <p:cNvPicPr>
                <a:picLocks noChangeAspect="1"/>
              </p:cNvPicPr>
              <p:nvPr/>
            </p:nvPicPr>
            <p:blipFill>
              <a:blip r:embed="rId4"/>
              <a:stretch>
                <a:fillRect/>
              </a:stretch>
            </p:blipFill>
            <p:spPr>
              <a:xfrm>
                <a:off x="3836524" y="2838648"/>
                <a:ext cx="772701" cy="729493"/>
              </a:xfrm>
              <a:prstGeom prst="rect">
                <a:avLst/>
              </a:prstGeom>
            </p:spPr>
          </p:pic>
          <p:pic>
            <p:nvPicPr>
              <p:cNvPr id="218" name="Picture 217"/>
              <p:cNvPicPr>
                <a:picLocks noChangeAspect="1"/>
              </p:cNvPicPr>
              <p:nvPr/>
            </p:nvPicPr>
            <p:blipFill>
              <a:blip r:embed="rId4"/>
              <a:stretch>
                <a:fillRect/>
              </a:stretch>
            </p:blipFill>
            <p:spPr>
              <a:xfrm>
                <a:off x="3063822" y="2838647"/>
                <a:ext cx="772701" cy="729493"/>
              </a:xfrm>
              <a:prstGeom prst="rect">
                <a:avLst/>
              </a:prstGeom>
            </p:spPr>
          </p:pic>
        </p:grpSp>
        <p:grpSp>
          <p:nvGrpSpPr>
            <p:cNvPr id="208" name="Group 207"/>
            <p:cNvGrpSpPr/>
            <p:nvPr/>
          </p:nvGrpSpPr>
          <p:grpSpPr>
            <a:xfrm>
              <a:off x="3063820" y="4513493"/>
              <a:ext cx="1545403" cy="729494"/>
              <a:chOff x="3063822" y="2838647"/>
              <a:chExt cx="1545403" cy="729494"/>
            </a:xfrm>
          </p:grpSpPr>
          <p:pic>
            <p:nvPicPr>
              <p:cNvPr id="215" name="Picture 214"/>
              <p:cNvPicPr>
                <a:picLocks noChangeAspect="1"/>
              </p:cNvPicPr>
              <p:nvPr/>
            </p:nvPicPr>
            <p:blipFill>
              <a:blip r:embed="rId4"/>
              <a:stretch>
                <a:fillRect/>
              </a:stretch>
            </p:blipFill>
            <p:spPr>
              <a:xfrm>
                <a:off x="3836524" y="2838648"/>
                <a:ext cx="772701" cy="729493"/>
              </a:xfrm>
              <a:prstGeom prst="rect">
                <a:avLst/>
              </a:prstGeom>
            </p:spPr>
          </p:pic>
          <p:pic>
            <p:nvPicPr>
              <p:cNvPr id="216" name="Picture 215"/>
              <p:cNvPicPr>
                <a:picLocks noChangeAspect="1"/>
              </p:cNvPicPr>
              <p:nvPr/>
            </p:nvPicPr>
            <p:blipFill>
              <a:blip r:embed="rId4"/>
              <a:stretch>
                <a:fillRect/>
              </a:stretch>
            </p:blipFill>
            <p:spPr>
              <a:xfrm>
                <a:off x="3063822" y="2838647"/>
                <a:ext cx="772701" cy="729493"/>
              </a:xfrm>
              <a:prstGeom prst="rect">
                <a:avLst/>
              </a:prstGeom>
            </p:spPr>
          </p:pic>
        </p:grpSp>
        <p:grpSp>
          <p:nvGrpSpPr>
            <p:cNvPr id="209" name="Group 208"/>
            <p:cNvGrpSpPr/>
            <p:nvPr/>
          </p:nvGrpSpPr>
          <p:grpSpPr>
            <a:xfrm>
              <a:off x="4601686" y="4513492"/>
              <a:ext cx="1545403" cy="729494"/>
              <a:chOff x="3063822" y="2838647"/>
              <a:chExt cx="1545403" cy="729494"/>
            </a:xfrm>
          </p:grpSpPr>
          <p:pic>
            <p:nvPicPr>
              <p:cNvPr id="213" name="Picture 212"/>
              <p:cNvPicPr>
                <a:picLocks noChangeAspect="1"/>
              </p:cNvPicPr>
              <p:nvPr/>
            </p:nvPicPr>
            <p:blipFill>
              <a:blip r:embed="rId4"/>
              <a:stretch>
                <a:fillRect/>
              </a:stretch>
            </p:blipFill>
            <p:spPr>
              <a:xfrm>
                <a:off x="3836524" y="2838648"/>
                <a:ext cx="772701" cy="729493"/>
              </a:xfrm>
              <a:prstGeom prst="rect">
                <a:avLst/>
              </a:prstGeom>
            </p:spPr>
          </p:pic>
          <p:pic>
            <p:nvPicPr>
              <p:cNvPr id="214" name="Picture 213"/>
              <p:cNvPicPr>
                <a:picLocks noChangeAspect="1"/>
              </p:cNvPicPr>
              <p:nvPr/>
            </p:nvPicPr>
            <p:blipFill>
              <a:blip r:embed="rId4"/>
              <a:stretch>
                <a:fillRect/>
              </a:stretch>
            </p:blipFill>
            <p:spPr>
              <a:xfrm>
                <a:off x="3063822" y="2838647"/>
                <a:ext cx="772701" cy="729493"/>
              </a:xfrm>
              <a:prstGeom prst="rect">
                <a:avLst/>
              </a:prstGeom>
            </p:spPr>
          </p:pic>
        </p:grpSp>
        <p:grpSp>
          <p:nvGrpSpPr>
            <p:cNvPr id="210" name="Group 209"/>
            <p:cNvGrpSpPr/>
            <p:nvPr/>
          </p:nvGrpSpPr>
          <p:grpSpPr>
            <a:xfrm>
              <a:off x="6154625" y="4513493"/>
              <a:ext cx="1545403" cy="729494"/>
              <a:chOff x="3063822" y="2838647"/>
              <a:chExt cx="1545403" cy="729494"/>
            </a:xfrm>
          </p:grpSpPr>
          <p:pic>
            <p:nvPicPr>
              <p:cNvPr id="211" name="Picture 210"/>
              <p:cNvPicPr>
                <a:picLocks noChangeAspect="1"/>
              </p:cNvPicPr>
              <p:nvPr/>
            </p:nvPicPr>
            <p:blipFill>
              <a:blip r:embed="rId4"/>
              <a:stretch>
                <a:fillRect/>
              </a:stretch>
            </p:blipFill>
            <p:spPr>
              <a:xfrm>
                <a:off x="3836524" y="2838648"/>
                <a:ext cx="772701" cy="729493"/>
              </a:xfrm>
              <a:prstGeom prst="rect">
                <a:avLst/>
              </a:prstGeom>
            </p:spPr>
          </p:pic>
          <p:pic>
            <p:nvPicPr>
              <p:cNvPr id="212" name="Picture 21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3" name="Group 322"/>
          <p:cNvGrpSpPr/>
          <p:nvPr/>
        </p:nvGrpSpPr>
        <p:grpSpPr>
          <a:xfrm>
            <a:off x="85516" y="44707"/>
            <a:ext cx="6181611" cy="729715"/>
            <a:chOff x="1518417" y="4513492"/>
            <a:chExt cx="6181611" cy="729715"/>
          </a:xfrm>
        </p:grpSpPr>
        <p:grpSp>
          <p:nvGrpSpPr>
            <p:cNvPr id="324" name="Group 323"/>
            <p:cNvGrpSpPr/>
            <p:nvPr/>
          </p:nvGrpSpPr>
          <p:grpSpPr>
            <a:xfrm>
              <a:off x="1518417" y="4513713"/>
              <a:ext cx="1545403" cy="729494"/>
              <a:chOff x="3063822" y="2838647"/>
              <a:chExt cx="1545403" cy="729494"/>
            </a:xfrm>
          </p:grpSpPr>
          <p:pic>
            <p:nvPicPr>
              <p:cNvPr id="334" name="Picture 333"/>
              <p:cNvPicPr>
                <a:picLocks noChangeAspect="1"/>
              </p:cNvPicPr>
              <p:nvPr/>
            </p:nvPicPr>
            <p:blipFill>
              <a:blip r:embed="rId4"/>
              <a:stretch>
                <a:fillRect/>
              </a:stretch>
            </p:blipFill>
            <p:spPr>
              <a:xfrm>
                <a:off x="3836524" y="2838648"/>
                <a:ext cx="772701" cy="729493"/>
              </a:xfrm>
              <a:prstGeom prst="rect">
                <a:avLst/>
              </a:prstGeom>
            </p:spPr>
          </p:pic>
          <p:pic>
            <p:nvPicPr>
              <p:cNvPr id="335" name="Picture 334"/>
              <p:cNvPicPr>
                <a:picLocks noChangeAspect="1"/>
              </p:cNvPicPr>
              <p:nvPr/>
            </p:nvPicPr>
            <p:blipFill>
              <a:blip r:embed="rId4"/>
              <a:stretch>
                <a:fillRect/>
              </a:stretch>
            </p:blipFill>
            <p:spPr>
              <a:xfrm>
                <a:off x="3063822" y="2838647"/>
                <a:ext cx="772701" cy="729493"/>
              </a:xfrm>
              <a:prstGeom prst="rect">
                <a:avLst/>
              </a:prstGeom>
            </p:spPr>
          </p:pic>
        </p:grpSp>
        <p:grpSp>
          <p:nvGrpSpPr>
            <p:cNvPr id="325" name="Group 324"/>
            <p:cNvGrpSpPr/>
            <p:nvPr/>
          </p:nvGrpSpPr>
          <p:grpSpPr>
            <a:xfrm>
              <a:off x="3063820" y="4513493"/>
              <a:ext cx="1545403" cy="729494"/>
              <a:chOff x="3063822" y="2838647"/>
              <a:chExt cx="1545403" cy="729494"/>
            </a:xfrm>
          </p:grpSpPr>
          <p:pic>
            <p:nvPicPr>
              <p:cNvPr id="332" name="Picture 331"/>
              <p:cNvPicPr>
                <a:picLocks noChangeAspect="1"/>
              </p:cNvPicPr>
              <p:nvPr/>
            </p:nvPicPr>
            <p:blipFill>
              <a:blip r:embed="rId4"/>
              <a:stretch>
                <a:fillRect/>
              </a:stretch>
            </p:blipFill>
            <p:spPr>
              <a:xfrm>
                <a:off x="3836524" y="2838648"/>
                <a:ext cx="772701" cy="729493"/>
              </a:xfrm>
              <a:prstGeom prst="rect">
                <a:avLst/>
              </a:prstGeom>
            </p:spPr>
          </p:pic>
          <p:pic>
            <p:nvPicPr>
              <p:cNvPr id="333" name="Picture 332"/>
              <p:cNvPicPr>
                <a:picLocks noChangeAspect="1"/>
              </p:cNvPicPr>
              <p:nvPr/>
            </p:nvPicPr>
            <p:blipFill>
              <a:blip r:embed="rId4"/>
              <a:stretch>
                <a:fillRect/>
              </a:stretch>
            </p:blipFill>
            <p:spPr>
              <a:xfrm>
                <a:off x="3063822" y="2838647"/>
                <a:ext cx="772701" cy="729493"/>
              </a:xfrm>
              <a:prstGeom prst="rect">
                <a:avLst/>
              </a:prstGeom>
            </p:spPr>
          </p:pic>
        </p:grpSp>
        <p:grpSp>
          <p:nvGrpSpPr>
            <p:cNvPr id="326" name="Group 325"/>
            <p:cNvGrpSpPr/>
            <p:nvPr/>
          </p:nvGrpSpPr>
          <p:grpSpPr>
            <a:xfrm>
              <a:off x="4601686" y="4513492"/>
              <a:ext cx="1545403" cy="729494"/>
              <a:chOff x="3063822" y="2838647"/>
              <a:chExt cx="1545403" cy="729494"/>
            </a:xfrm>
          </p:grpSpPr>
          <p:pic>
            <p:nvPicPr>
              <p:cNvPr id="330" name="Picture 329"/>
              <p:cNvPicPr>
                <a:picLocks noChangeAspect="1"/>
              </p:cNvPicPr>
              <p:nvPr/>
            </p:nvPicPr>
            <p:blipFill>
              <a:blip r:embed="rId4"/>
              <a:stretch>
                <a:fillRect/>
              </a:stretch>
            </p:blipFill>
            <p:spPr>
              <a:xfrm>
                <a:off x="3836524" y="2838648"/>
                <a:ext cx="772701" cy="729493"/>
              </a:xfrm>
              <a:prstGeom prst="rect">
                <a:avLst/>
              </a:prstGeom>
            </p:spPr>
          </p:pic>
          <p:pic>
            <p:nvPicPr>
              <p:cNvPr id="331" name="Picture 330"/>
              <p:cNvPicPr>
                <a:picLocks noChangeAspect="1"/>
              </p:cNvPicPr>
              <p:nvPr/>
            </p:nvPicPr>
            <p:blipFill>
              <a:blip r:embed="rId4"/>
              <a:stretch>
                <a:fillRect/>
              </a:stretch>
            </p:blipFill>
            <p:spPr>
              <a:xfrm>
                <a:off x="3063822" y="2838647"/>
                <a:ext cx="772701" cy="729493"/>
              </a:xfrm>
              <a:prstGeom prst="rect">
                <a:avLst/>
              </a:prstGeom>
            </p:spPr>
          </p:pic>
        </p:grpSp>
        <p:grpSp>
          <p:nvGrpSpPr>
            <p:cNvPr id="327" name="Group 326"/>
            <p:cNvGrpSpPr/>
            <p:nvPr/>
          </p:nvGrpSpPr>
          <p:grpSpPr>
            <a:xfrm>
              <a:off x="6154625" y="4513493"/>
              <a:ext cx="1545403" cy="729494"/>
              <a:chOff x="3063822" y="2838647"/>
              <a:chExt cx="1545403" cy="729494"/>
            </a:xfrm>
          </p:grpSpPr>
          <p:pic>
            <p:nvPicPr>
              <p:cNvPr id="328" name="Picture 327"/>
              <p:cNvPicPr>
                <a:picLocks noChangeAspect="1"/>
              </p:cNvPicPr>
              <p:nvPr/>
            </p:nvPicPr>
            <p:blipFill>
              <a:blip r:embed="rId4"/>
              <a:stretch>
                <a:fillRect/>
              </a:stretch>
            </p:blipFill>
            <p:spPr>
              <a:xfrm>
                <a:off x="3836524" y="2838648"/>
                <a:ext cx="772701" cy="729493"/>
              </a:xfrm>
              <a:prstGeom prst="rect">
                <a:avLst/>
              </a:prstGeom>
            </p:spPr>
          </p:pic>
          <p:pic>
            <p:nvPicPr>
              <p:cNvPr id="329" name="Picture 32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36" name="Group 335"/>
          <p:cNvGrpSpPr/>
          <p:nvPr/>
        </p:nvGrpSpPr>
        <p:grpSpPr>
          <a:xfrm>
            <a:off x="15613" y="1177967"/>
            <a:ext cx="6181611" cy="729715"/>
            <a:chOff x="1518417" y="4513492"/>
            <a:chExt cx="6181611" cy="729715"/>
          </a:xfrm>
        </p:grpSpPr>
        <p:grpSp>
          <p:nvGrpSpPr>
            <p:cNvPr id="337" name="Group 336"/>
            <p:cNvGrpSpPr/>
            <p:nvPr/>
          </p:nvGrpSpPr>
          <p:grpSpPr>
            <a:xfrm>
              <a:off x="1518417" y="4513713"/>
              <a:ext cx="1545403" cy="729494"/>
              <a:chOff x="3063822" y="2838647"/>
              <a:chExt cx="1545403" cy="729494"/>
            </a:xfrm>
          </p:grpSpPr>
          <p:pic>
            <p:nvPicPr>
              <p:cNvPr id="347" name="Picture 346"/>
              <p:cNvPicPr>
                <a:picLocks noChangeAspect="1"/>
              </p:cNvPicPr>
              <p:nvPr/>
            </p:nvPicPr>
            <p:blipFill>
              <a:blip r:embed="rId4"/>
              <a:stretch>
                <a:fillRect/>
              </a:stretch>
            </p:blipFill>
            <p:spPr>
              <a:xfrm>
                <a:off x="3836524" y="2838648"/>
                <a:ext cx="772701" cy="729493"/>
              </a:xfrm>
              <a:prstGeom prst="rect">
                <a:avLst/>
              </a:prstGeom>
            </p:spPr>
          </p:pic>
          <p:pic>
            <p:nvPicPr>
              <p:cNvPr id="348" name="Picture 347"/>
              <p:cNvPicPr>
                <a:picLocks noChangeAspect="1"/>
              </p:cNvPicPr>
              <p:nvPr/>
            </p:nvPicPr>
            <p:blipFill>
              <a:blip r:embed="rId4"/>
              <a:stretch>
                <a:fillRect/>
              </a:stretch>
            </p:blipFill>
            <p:spPr>
              <a:xfrm>
                <a:off x="3063822" y="2838647"/>
                <a:ext cx="772701" cy="729493"/>
              </a:xfrm>
              <a:prstGeom prst="rect">
                <a:avLst/>
              </a:prstGeom>
            </p:spPr>
          </p:pic>
        </p:grpSp>
        <p:grpSp>
          <p:nvGrpSpPr>
            <p:cNvPr id="338" name="Group 337"/>
            <p:cNvGrpSpPr/>
            <p:nvPr/>
          </p:nvGrpSpPr>
          <p:grpSpPr>
            <a:xfrm>
              <a:off x="3063820" y="4513493"/>
              <a:ext cx="1545403" cy="729494"/>
              <a:chOff x="3063822" y="2838647"/>
              <a:chExt cx="1545403" cy="729494"/>
            </a:xfrm>
          </p:grpSpPr>
          <p:pic>
            <p:nvPicPr>
              <p:cNvPr id="345" name="Picture 344"/>
              <p:cNvPicPr>
                <a:picLocks noChangeAspect="1"/>
              </p:cNvPicPr>
              <p:nvPr/>
            </p:nvPicPr>
            <p:blipFill>
              <a:blip r:embed="rId4"/>
              <a:stretch>
                <a:fillRect/>
              </a:stretch>
            </p:blipFill>
            <p:spPr>
              <a:xfrm>
                <a:off x="3836524" y="2838648"/>
                <a:ext cx="772701" cy="729493"/>
              </a:xfrm>
              <a:prstGeom prst="rect">
                <a:avLst/>
              </a:prstGeom>
            </p:spPr>
          </p:pic>
          <p:pic>
            <p:nvPicPr>
              <p:cNvPr id="346" name="Picture 345"/>
              <p:cNvPicPr>
                <a:picLocks noChangeAspect="1"/>
              </p:cNvPicPr>
              <p:nvPr/>
            </p:nvPicPr>
            <p:blipFill>
              <a:blip r:embed="rId4"/>
              <a:stretch>
                <a:fillRect/>
              </a:stretch>
            </p:blipFill>
            <p:spPr>
              <a:xfrm>
                <a:off x="3063822" y="2838647"/>
                <a:ext cx="772701" cy="729493"/>
              </a:xfrm>
              <a:prstGeom prst="rect">
                <a:avLst/>
              </a:prstGeom>
            </p:spPr>
          </p:pic>
        </p:grpSp>
        <p:grpSp>
          <p:nvGrpSpPr>
            <p:cNvPr id="339" name="Group 338"/>
            <p:cNvGrpSpPr/>
            <p:nvPr/>
          </p:nvGrpSpPr>
          <p:grpSpPr>
            <a:xfrm>
              <a:off x="4601686" y="4513492"/>
              <a:ext cx="1545403" cy="729494"/>
              <a:chOff x="3063822" y="2838647"/>
              <a:chExt cx="1545403" cy="729494"/>
            </a:xfrm>
          </p:grpSpPr>
          <p:pic>
            <p:nvPicPr>
              <p:cNvPr id="343" name="Picture 342"/>
              <p:cNvPicPr>
                <a:picLocks noChangeAspect="1"/>
              </p:cNvPicPr>
              <p:nvPr/>
            </p:nvPicPr>
            <p:blipFill>
              <a:blip r:embed="rId4"/>
              <a:stretch>
                <a:fillRect/>
              </a:stretch>
            </p:blipFill>
            <p:spPr>
              <a:xfrm>
                <a:off x="3836524" y="2838648"/>
                <a:ext cx="772701" cy="729493"/>
              </a:xfrm>
              <a:prstGeom prst="rect">
                <a:avLst/>
              </a:prstGeom>
            </p:spPr>
          </p:pic>
          <p:pic>
            <p:nvPicPr>
              <p:cNvPr id="344" name="Picture 343"/>
              <p:cNvPicPr>
                <a:picLocks noChangeAspect="1"/>
              </p:cNvPicPr>
              <p:nvPr/>
            </p:nvPicPr>
            <p:blipFill>
              <a:blip r:embed="rId4"/>
              <a:stretch>
                <a:fillRect/>
              </a:stretch>
            </p:blipFill>
            <p:spPr>
              <a:xfrm>
                <a:off x="3063822" y="2838647"/>
                <a:ext cx="772701" cy="729493"/>
              </a:xfrm>
              <a:prstGeom prst="rect">
                <a:avLst/>
              </a:prstGeom>
            </p:spPr>
          </p:pic>
        </p:grpSp>
        <p:grpSp>
          <p:nvGrpSpPr>
            <p:cNvPr id="340" name="Group 339"/>
            <p:cNvGrpSpPr/>
            <p:nvPr/>
          </p:nvGrpSpPr>
          <p:grpSpPr>
            <a:xfrm>
              <a:off x="6154625" y="4513493"/>
              <a:ext cx="1545403" cy="729494"/>
              <a:chOff x="3063822" y="2838647"/>
              <a:chExt cx="1545403" cy="729494"/>
            </a:xfrm>
          </p:grpSpPr>
          <p:pic>
            <p:nvPicPr>
              <p:cNvPr id="341" name="Picture 340"/>
              <p:cNvPicPr>
                <a:picLocks noChangeAspect="1"/>
              </p:cNvPicPr>
              <p:nvPr/>
            </p:nvPicPr>
            <p:blipFill>
              <a:blip r:embed="rId4"/>
              <a:stretch>
                <a:fillRect/>
              </a:stretch>
            </p:blipFill>
            <p:spPr>
              <a:xfrm>
                <a:off x="3836524" y="2838648"/>
                <a:ext cx="772701" cy="729493"/>
              </a:xfrm>
              <a:prstGeom prst="rect">
                <a:avLst/>
              </a:prstGeom>
            </p:spPr>
          </p:pic>
          <p:pic>
            <p:nvPicPr>
              <p:cNvPr id="342" name="Picture 34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49" name="Group 348"/>
          <p:cNvGrpSpPr/>
          <p:nvPr/>
        </p:nvGrpSpPr>
        <p:grpSpPr>
          <a:xfrm>
            <a:off x="99967" y="2078315"/>
            <a:ext cx="6181611" cy="729715"/>
            <a:chOff x="1518417" y="4513492"/>
            <a:chExt cx="6181611" cy="729715"/>
          </a:xfrm>
        </p:grpSpPr>
        <p:grpSp>
          <p:nvGrpSpPr>
            <p:cNvPr id="350" name="Group 349"/>
            <p:cNvGrpSpPr/>
            <p:nvPr/>
          </p:nvGrpSpPr>
          <p:grpSpPr>
            <a:xfrm>
              <a:off x="1518417" y="4513713"/>
              <a:ext cx="1545403" cy="729494"/>
              <a:chOff x="3063822" y="2838647"/>
              <a:chExt cx="1545403" cy="729494"/>
            </a:xfrm>
          </p:grpSpPr>
          <p:pic>
            <p:nvPicPr>
              <p:cNvPr id="360" name="Picture 359"/>
              <p:cNvPicPr>
                <a:picLocks noChangeAspect="1"/>
              </p:cNvPicPr>
              <p:nvPr/>
            </p:nvPicPr>
            <p:blipFill>
              <a:blip r:embed="rId4"/>
              <a:stretch>
                <a:fillRect/>
              </a:stretch>
            </p:blipFill>
            <p:spPr>
              <a:xfrm>
                <a:off x="3836524" y="2838648"/>
                <a:ext cx="772701" cy="729493"/>
              </a:xfrm>
              <a:prstGeom prst="rect">
                <a:avLst/>
              </a:prstGeom>
            </p:spPr>
          </p:pic>
          <p:pic>
            <p:nvPicPr>
              <p:cNvPr id="361" name="Picture 360"/>
              <p:cNvPicPr>
                <a:picLocks noChangeAspect="1"/>
              </p:cNvPicPr>
              <p:nvPr/>
            </p:nvPicPr>
            <p:blipFill>
              <a:blip r:embed="rId4"/>
              <a:stretch>
                <a:fillRect/>
              </a:stretch>
            </p:blipFill>
            <p:spPr>
              <a:xfrm>
                <a:off x="3063822" y="2838647"/>
                <a:ext cx="772701" cy="729493"/>
              </a:xfrm>
              <a:prstGeom prst="rect">
                <a:avLst/>
              </a:prstGeom>
            </p:spPr>
          </p:pic>
        </p:grpSp>
        <p:grpSp>
          <p:nvGrpSpPr>
            <p:cNvPr id="351" name="Group 350"/>
            <p:cNvGrpSpPr/>
            <p:nvPr/>
          </p:nvGrpSpPr>
          <p:grpSpPr>
            <a:xfrm>
              <a:off x="3063820" y="4513493"/>
              <a:ext cx="1545403" cy="729494"/>
              <a:chOff x="3063822" y="2838647"/>
              <a:chExt cx="1545403" cy="729494"/>
            </a:xfrm>
          </p:grpSpPr>
          <p:pic>
            <p:nvPicPr>
              <p:cNvPr id="358" name="Picture 357"/>
              <p:cNvPicPr>
                <a:picLocks noChangeAspect="1"/>
              </p:cNvPicPr>
              <p:nvPr/>
            </p:nvPicPr>
            <p:blipFill>
              <a:blip r:embed="rId4"/>
              <a:stretch>
                <a:fillRect/>
              </a:stretch>
            </p:blipFill>
            <p:spPr>
              <a:xfrm>
                <a:off x="3836524" y="2838648"/>
                <a:ext cx="772701" cy="729493"/>
              </a:xfrm>
              <a:prstGeom prst="rect">
                <a:avLst/>
              </a:prstGeom>
            </p:spPr>
          </p:pic>
          <p:pic>
            <p:nvPicPr>
              <p:cNvPr id="359" name="Picture 358"/>
              <p:cNvPicPr>
                <a:picLocks noChangeAspect="1"/>
              </p:cNvPicPr>
              <p:nvPr/>
            </p:nvPicPr>
            <p:blipFill>
              <a:blip r:embed="rId4"/>
              <a:stretch>
                <a:fillRect/>
              </a:stretch>
            </p:blipFill>
            <p:spPr>
              <a:xfrm>
                <a:off x="3063822" y="2838647"/>
                <a:ext cx="772701" cy="729493"/>
              </a:xfrm>
              <a:prstGeom prst="rect">
                <a:avLst/>
              </a:prstGeom>
            </p:spPr>
          </p:pic>
        </p:grpSp>
        <p:grpSp>
          <p:nvGrpSpPr>
            <p:cNvPr id="352" name="Group 351"/>
            <p:cNvGrpSpPr/>
            <p:nvPr/>
          </p:nvGrpSpPr>
          <p:grpSpPr>
            <a:xfrm>
              <a:off x="4601686" y="4513492"/>
              <a:ext cx="1545403" cy="729494"/>
              <a:chOff x="3063822" y="2838647"/>
              <a:chExt cx="1545403" cy="729494"/>
            </a:xfrm>
          </p:grpSpPr>
          <p:pic>
            <p:nvPicPr>
              <p:cNvPr id="356" name="Picture 355"/>
              <p:cNvPicPr>
                <a:picLocks noChangeAspect="1"/>
              </p:cNvPicPr>
              <p:nvPr/>
            </p:nvPicPr>
            <p:blipFill>
              <a:blip r:embed="rId4"/>
              <a:stretch>
                <a:fillRect/>
              </a:stretch>
            </p:blipFill>
            <p:spPr>
              <a:xfrm>
                <a:off x="3836524" y="2838648"/>
                <a:ext cx="772701" cy="729493"/>
              </a:xfrm>
              <a:prstGeom prst="rect">
                <a:avLst/>
              </a:prstGeom>
            </p:spPr>
          </p:pic>
          <p:pic>
            <p:nvPicPr>
              <p:cNvPr id="357" name="Picture 356"/>
              <p:cNvPicPr>
                <a:picLocks noChangeAspect="1"/>
              </p:cNvPicPr>
              <p:nvPr/>
            </p:nvPicPr>
            <p:blipFill>
              <a:blip r:embed="rId4"/>
              <a:stretch>
                <a:fillRect/>
              </a:stretch>
            </p:blipFill>
            <p:spPr>
              <a:xfrm>
                <a:off x="3063822" y="2838647"/>
                <a:ext cx="772701" cy="729493"/>
              </a:xfrm>
              <a:prstGeom prst="rect">
                <a:avLst/>
              </a:prstGeom>
            </p:spPr>
          </p:pic>
        </p:grpSp>
        <p:grpSp>
          <p:nvGrpSpPr>
            <p:cNvPr id="353" name="Group 352"/>
            <p:cNvGrpSpPr/>
            <p:nvPr/>
          </p:nvGrpSpPr>
          <p:grpSpPr>
            <a:xfrm>
              <a:off x="6154625" y="4513493"/>
              <a:ext cx="1545403" cy="729494"/>
              <a:chOff x="3063822" y="2838647"/>
              <a:chExt cx="1545403" cy="729494"/>
            </a:xfrm>
          </p:grpSpPr>
          <p:pic>
            <p:nvPicPr>
              <p:cNvPr id="354" name="Picture 353"/>
              <p:cNvPicPr>
                <a:picLocks noChangeAspect="1"/>
              </p:cNvPicPr>
              <p:nvPr/>
            </p:nvPicPr>
            <p:blipFill>
              <a:blip r:embed="rId4"/>
              <a:stretch>
                <a:fillRect/>
              </a:stretch>
            </p:blipFill>
            <p:spPr>
              <a:xfrm>
                <a:off x="3836524" y="2838648"/>
                <a:ext cx="772701" cy="729493"/>
              </a:xfrm>
              <a:prstGeom prst="rect">
                <a:avLst/>
              </a:prstGeom>
            </p:spPr>
          </p:pic>
          <p:pic>
            <p:nvPicPr>
              <p:cNvPr id="355" name="Picture 35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62" name="Group 361"/>
          <p:cNvGrpSpPr/>
          <p:nvPr/>
        </p:nvGrpSpPr>
        <p:grpSpPr>
          <a:xfrm>
            <a:off x="131219" y="3430053"/>
            <a:ext cx="6181611" cy="729715"/>
            <a:chOff x="1518417" y="4513492"/>
            <a:chExt cx="6181611" cy="729715"/>
          </a:xfrm>
        </p:grpSpPr>
        <p:grpSp>
          <p:nvGrpSpPr>
            <p:cNvPr id="363" name="Group 362"/>
            <p:cNvGrpSpPr/>
            <p:nvPr/>
          </p:nvGrpSpPr>
          <p:grpSpPr>
            <a:xfrm>
              <a:off x="1518417" y="4513713"/>
              <a:ext cx="1545403" cy="729494"/>
              <a:chOff x="3063822" y="2838647"/>
              <a:chExt cx="1545403" cy="729494"/>
            </a:xfrm>
          </p:grpSpPr>
          <p:pic>
            <p:nvPicPr>
              <p:cNvPr id="373" name="Picture 372"/>
              <p:cNvPicPr>
                <a:picLocks noChangeAspect="1"/>
              </p:cNvPicPr>
              <p:nvPr/>
            </p:nvPicPr>
            <p:blipFill>
              <a:blip r:embed="rId4"/>
              <a:stretch>
                <a:fillRect/>
              </a:stretch>
            </p:blipFill>
            <p:spPr>
              <a:xfrm>
                <a:off x="3836524" y="2838648"/>
                <a:ext cx="772701" cy="729493"/>
              </a:xfrm>
              <a:prstGeom prst="rect">
                <a:avLst/>
              </a:prstGeom>
            </p:spPr>
          </p:pic>
          <p:pic>
            <p:nvPicPr>
              <p:cNvPr id="374" name="Picture 373"/>
              <p:cNvPicPr>
                <a:picLocks noChangeAspect="1"/>
              </p:cNvPicPr>
              <p:nvPr/>
            </p:nvPicPr>
            <p:blipFill>
              <a:blip r:embed="rId4"/>
              <a:stretch>
                <a:fillRect/>
              </a:stretch>
            </p:blipFill>
            <p:spPr>
              <a:xfrm>
                <a:off x="3063822" y="2838647"/>
                <a:ext cx="772701" cy="729493"/>
              </a:xfrm>
              <a:prstGeom prst="rect">
                <a:avLst/>
              </a:prstGeom>
            </p:spPr>
          </p:pic>
        </p:grpSp>
        <p:grpSp>
          <p:nvGrpSpPr>
            <p:cNvPr id="364" name="Group 363"/>
            <p:cNvGrpSpPr/>
            <p:nvPr/>
          </p:nvGrpSpPr>
          <p:grpSpPr>
            <a:xfrm>
              <a:off x="3063820" y="4513493"/>
              <a:ext cx="1545403" cy="729494"/>
              <a:chOff x="3063822" y="2838647"/>
              <a:chExt cx="1545403" cy="729494"/>
            </a:xfrm>
          </p:grpSpPr>
          <p:pic>
            <p:nvPicPr>
              <p:cNvPr id="371" name="Picture 370"/>
              <p:cNvPicPr>
                <a:picLocks noChangeAspect="1"/>
              </p:cNvPicPr>
              <p:nvPr/>
            </p:nvPicPr>
            <p:blipFill>
              <a:blip r:embed="rId4"/>
              <a:stretch>
                <a:fillRect/>
              </a:stretch>
            </p:blipFill>
            <p:spPr>
              <a:xfrm>
                <a:off x="3836524" y="2838648"/>
                <a:ext cx="772701" cy="729493"/>
              </a:xfrm>
              <a:prstGeom prst="rect">
                <a:avLst/>
              </a:prstGeom>
            </p:spPr>
          </p:pic>
          <p:pic>
            <p:nvPicPr>
              <p:cNvPr id="372" name="Picture 371"/>
              <p:cNvPicPr>
                <a:picLocks noChangeAspect="1"/>
              </p:cNvPicPr>
              <p:nvPr/>
            </p:nvPicPr>
            <p:blipFill>
              <a:blip r:embed="rId4"/>
              <a:stretch>
                <a:fillRect/>
              </a:stretch>
            </p:blipFill>
            <p:spPr>
              <a:xfrm>
                <a:off x="3063822" y="2838647"/>
                <a:ext cx="772701" cy="729493"/>
              </a:xfrm>
              <a:prstGeom prst="rect">
                <a:avLst/>
              </a:prstGeom>
            </p:spPr>
          </p:pic>
        </p:grpSp>
        <p:grpSp>
          <p:nvGrpSpPr>
            <p:cNvPr id="365" name="Group 364"/>
            <p:cNvGrpSpPr/>
            <p:nvPr/>
          </p:nvGrpSpPr>
          <p:grpSpPr>
            <a:xfrm>
              <a:off x="4601686" y="4513492"/>
              <a:ext cx="1545403" cy="729494"/>
              <a:chOff x="3063822" y="2838647"/>
              <a:chExt cx="1545403" cy="729494"/>
            </a:xfrm>
          </p:grpSpPr>
          <p:pic>
            <p:nvPicPr>
              <p:cNvPr id="369" name="Picture 368"/>
              <p:cNvPicPr>
                <a:picLocks noChangeAspect="1"/>
              </p:cNvPicPr>
              <p:nvPr/>
            </p:nvPicPr>
            <p:blipFill>
              <a:blip r:embed="rId4"/>
              <a:stretch>
                <a:fillRect/>
              </a:stretch>
            </p:blipFill>
            <p:spPr>
              <a:xfrm>
                <a:off x="3836524" y="2838648"/>
                <a:ext cx="772701" cy="729493"/>
              </a:xfrm>
              <a:prstGeom prst="rect">
                <a:avLst/>
              </a:prstGeom>
            </p:spPr>
          </p:pic>
          <p:pic>
            <p:nvPicPr>
              <p:cNvPr id="370" name="Picture 369"/>
              <p:cNvPicPr>
                <a:picLocks noChangeAspect="1"/>
              </p:cNvPicPr>
              <p:nvPr/>
            </p:nvPicPr>
            <p:blipFill>
              <a:blip r:embed="rId4"/>
              <a:stretch>
                <a:fillRect/>
              </a:stretch>
            </p:blipFill>
            <p:spPr>
              <a:xfrm>
                <a:off x="3063822" y="2838647"/>
                <a:ext cx="772701" cy="729493"/>
              </a:xfrm>
              <a:prstGeom prst="rect">
                <a:avLst/>
              </a:prstGeom>
            </p:spPr>
          </p:pic>
        </p:grpSp>
        <p:grpSp>
          <p:nvGrpSpPr>
            <p:cNvPr id="366" name="Group 365"/>
            <p:cNvGrpSpPr/>
            <p:nvPr/>
          </p:nvGrpSpPr>
          <p:grpSpPr>
            <a:xfrm>
              <a:off x="6154625" y="4513493"/>
              <a:ext cx="1545403" cy="729494"/>
              <a:chOff x="3063822" y="2838647"/>
              <a:chExt cx="1545403" cy="729494"/>
            </a:xfrm>
          </p:grpSpPr>
          <p:pic>
            <p:nvPicPr>
              <p:cNvPr id="367" name="Picture 366"/>
              <p:cNvPicPr>
                <a:picLocks noChangeAspect="1"/>
              </p:cNvPicPr>
              <p:nvPr/>
            </p:nvPicPr>
            <p:blipFill>
              <a:blip r:embed="rId4"/>
              <a:stretch>
                <a:fillRect/>
              </a:stretch>
            </p:blipFill>
            <p:spPr>
              <a:xfrm>
                <a:off x="3836524" y="2838648"/>
                <a:ext cx="772701" cy="729493"/>
              </a:xfrm>
              <a:prstGeom prst="rect">
                <a:avLst/>
              </a:prstGeom>
            </p:spPr>
          </p:pic>
          <p:pic>
            <p:nvPicPr>
              <p:cNvPr id="368" name="Picture 367"/>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75" name="Group 374"/>
          <p:cNvGrpSpPr/>
          <p:nvPr/>
        </p:nvGrpSpPr>
        <p:grpSpPr>
          <a:xfrm>
            <a:off x="138887" y="5091916"/>
            <a:ext cx="6181611" cy="729715"/>
            <a:chOff x="1518417" y="4513492"/>
            <a:chExt cx="6181611" cy="729715"/>
          </a:xfrm>
        </p:grpSpPr>
        <p:grpSp>
          <p:nvGrpSpPr>
            <p:cNvPr id="376" name="Group 375"/>
            <p:cNvGrpSpPr/>
            <p:nvPr/>
          </p:nvGrpSpPr>
          <p:grpSpPr>
            <a:xfrm>
              <a:off x="1518417" y="4513713"/>
              <a:ext cx="1545403" cy="729494"/>
              <a:chOff x="3063822" y="2838647"/>
              <a:chExt cx="1545403" cy="729494"/>
            </a:xfrm>
          </p:grpSpPr>
          <p:pic>
            <p:nvPicPr>
              <p:cNvPr id="386" name="Picture 385"/>
              <p:cNvPicPr>
                <a:picLocks noChangeAspect="1"/>
              </p:cNvPicPr>
              <p:nvPr/>
            </p:nvPicPr>
            <p:blipFill>
              <a:blip r:embed="rId4"/>
              <a:stretch>
                <a:fillRect/>
              </a:stretch>
            </p:blipFill>
            <p:spPr>
              <a:xfrm>
                <a:off x="3836524" y="2838648"/>
                <a:ext cx="772701" cy="729493"/>
              </a:xfrm>
              <a:prstGeom prst="rect">
                <a:avLst/>
              </a:prstGeom>
            </p:spPr>
          </p:pic>
          <p:pic>
            <p:nvPicPr>
              <p:cNvPr id="387" name="Picture 386"/>
              <p:cNvPicPr>
                <a:picLocks noChangeAspect="1"/>
              </p:cNvPicPr>
              <p:nvPr/>
            </p:nvPicPr>
            <p:blipFill>
              <a:blip r:embed="rId4"/>
              <a:stretch>
                <a:fillRect/>
              </a:stretch>
            </p:blipFill>
            <p:spPr>
              <a:xfrm>
                <a:off x="3063822" y="2838647"/>
                <a:ext cx="772701" cy="729493"/>
              </a:xfrm>
              <a:prstGeom prst="rect">
                <a:avLst/>
              </a:prstGeom>
            </p:spPr>
          </p:pic>
        </p:grpSp>
        <p:grpSp>
          <p:nvGrpSpPr>
            <p:cNvPr id="377" name="Group 376"/>
            <p:cNvGrpSpPr/>
            <p:nvPr/>
          </p:nvGrpSpPr>
          <p:grpSpPr>
            <a:xfrm>
              <a:off x="3063820" y="4513493"/>
              <a:ext cx="1545403" cy="729494"/>
              <a:chOff x="3063822" y="2838647"/>
              <a:chExt cx="1545403" cy="729494"/>
            </a:xfrm>
          </p:grpSpPr>
          <p:pic>
            <p:nvPicPr>
              <p:cNvPr id="384" name="Picture 383"/>
              <p:cNvPicPr>
                <a:picLocks noChangeAspect="1"/>
              </p:cNvPicPr>
              <p:nvPr/>
            </p:nvPicPr>
            <p:blipFill>
              <a:blip r:embed="rId4"/>
              <a:stretch>
                <a:fillRect/>
              </a:stretch>
            </p:blipFill>
            <p:spPr>
              <a:xfrm>
                <a:off x="3836524" y="2838648"/>
                <a:ext cx="772701" cy="729493"/>
              </a:xfrm>
              <a:prstGeom prst="rect">
                <a:avLst/>
              </a:prstGeom>
            </p:spPr>
          </p:pic>
          <p:pic>
            <p:nvPicPr>
              <p:cNvPr id="385" name="Picture 384"/>
              <p:cNvPicPr>
                <a:picLocks noChangeAspect="1"/>
              </p:cNvPicPr>
              <p:nvPr/>
            </p:nvPicPr>
            <p:blipFill>
              <a:blip r:embed="rId4"/>
              <a:stretch>
                <a:fillRect/>
              </a:stretch>
            </p:blipFill>
            <p:spPr>
              <a:xfrm>
                <a:off x="3063822" y="2838647"/>
                <a:ext cx="772701" cy="729493"/>
              </a:xfrm>
              <a:prstGeom prst="rect">
                <a:avLst/>
              </a:prstGeom>
            </p:spPr>
          </p:pic>
        </p:grpSp>
        <p:grpSp>
          <p:nvGrpSpPr>
            <p:cNvPr id="378" name="Group 377"/>
            <p:cNvGrpSpPr/>
            <p:nvPr/>
          </p:nvGrpSpPr>
          <p:grpSpPr>
            <a:xfrm>
              <a:off x="4601686" y="4513492"/>
              <a:ext cx="1545403" cy="729494"/>
              <a:chOff x="3063822" y="2838647"/>
              <a:chExt cx="1545403" cy="729494"/>
            </a:xfrm>
          </p:grpSpPr>
          <p:pic>
            <p:nvPicPr>
              <p:cNvPr id="382" name="Picture 381"/>
              <p:cNvPicPr>
                <a:picLocks noChangeAspect="1"/>
              </p:cNvPicPr>
              <p:nvPr/>
            </p:nvPicPr>
            <p:blipFill>
              <a:blip r:embed="rId4"/>
              <a:stretch>
                <a:fillRect/>
              </a:stretch>
            </p:blipFill>
            <p:spPr>
              <a:xfrm>
                <a:off x="3836524" y="2838648"/>
                <a:ext cx="772701" cy="729493"/>
              </a:xfrm>
              <a:prstGeom prst="rect">
                <a:avLst/>
              </a:prstGeom>
            </p:spPr>
          </p:pic>
          <p:pic>
            <p:nvPicPr>
              <p:cNvPr id="383" name="Picture 382"/>
              <p:cNvPicPr>
                <a:picLocks noChangeAspect="1"/>
              </p:cNvPicPr>
              <p:nvPr/>
            </p:nvPicPr>
            <p:blipFill>
              <a:blip r:embed="rId4"/>
              <a:stretch>
                <a:fillRect/>
              </a:stretch>
            </p:blipFill>
            <p:spPr>
              <a:xfrm>
                <a:off x="3063822" y="2838647"/>
                <a:ext cx="772701" cy="729493"/>
              </a:xfrm>
              <a:prstGeom prst="rect">
                <a:avLst/>
              </a:prstGeom>
            </p:spPr>
          </p:pic>
        </p:grpSp>
        <p:grpSp>
          <p:nvGrpSpPr>
            <p:cNvPr id="379" name="Group 378"/>
            <p:cNvGrpSpPr/>
            <p:nvPr/>
          </p:nvGrpSpPr>
          <p:grpSpPr>
            <a:xfrm>
              <a:off x="6154625" y="4513493"/>
              <a:ext cx="1545403" cy="729494"/>
              <a:chOff x="3063822" y="2838647"/>
              <a:chExt cx="1545403" cy="729494"/>
            </a:xfrm>
          </p:grpSpPr>
          <p:pic>
            <p:nvPicPr>
              <p:cNvPr id="380" name="Picture 379"/>
              <p:cNvPicPr>
                <a:picLocks noChangeAspect="1"/>
              </p:cNvPicPr>
              <p:nvPr/>
            </p:nvPicPr>
            <p:blipFill>
              <a:blip r:embed="rId4"/>
              <a:stretch>
                <a:fillRect/>
              </a:stretch>
            </p:blipFill>
            <p:spPr>
              <a:xfrm>
                <a:off x="3836524" y="2838648"/>
                <a:ext cx="772701" cy="729493"/>
              </a:xfrm>
              <a:prstGeom prst="rect">
                <a:avLst/>
              </a:prstGeom>
            </p:spPr>
          </p:pic>
          <p:pic>
            <p:nvPicPr>
              <p:cNvPr id="381" name="Picture 38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88" name="Group 387"/>
          <p:cNvGrpSpPr/>
          <p:nvPr/>
        </p:nvGrpSpPr>
        <p:grpSpPr>
          <a:xfrm>
            <a:off x="117165" y="4072988"/>
            <a:ext cx="6181611" cy="729715"/>
            <a:chOff x="1518417" y="4513492"/>
            <a:chExt cx="6181611" cy="729715"/>
          </a:xfrm>
        </p:grpSpPr>
        <p:grpSp>
          <p:nvGrpSpPr>
            <p:cNvPr id="389" name="Group 388"/>
            <p:cNvGrpSpPr/>
            <p:nvPr/>
          </p:nvGrpSpPr>
          <p:grpSpPr>
            <a:xfrm>
              <a:off x="1518417" y="4513713"/>
              <a:ext cx="1545403" cy="729494"/>
              <a:chOff x="3063822" y="2838647"/>
              <a:chExt cx="1545403" cy="729494"/>
            </a:xfrm>
          </p:grpSpPr>
          <p:pic>
            <p:nvPicPr>
              <p:cNvPr id="399" name="Picture 398"/>
              <p:cNvPicPr>
                <a:picLocks noChangeAspect="1"/>
              </p:cNvPicPr>
              <p:nvPr/>
            </p:nvPicPr>
            <p:blipFill>
              <a:blip r:embed="rId4"/>
              <a:stretch>
                <a:fillRect/>
              </a:stretch>
            </p:blipFill>
            <p:spPr>
              <a:xfrm>
                <a:off x="3836524" y="2838648"/>
                <a:ext cx="772701" cy="729493"/>
              </a:xfrm>
              <a:prstGeom prst="rect">
                <a:avLst/>
              </a:prstGeom>
            </p:spPr>
          </p:pic>
          <p:pic>
            <p:nvPicPr>
              <p:cNvPr id="400" name="Picture 399"/>
              <p:cNvPicPr>
                <a:picLocks noChangeAspect="1"/>
              </p:cNvPicPr>
              <p:nvPr/>
            </p:nvPicPr>
            <p:blipFill>
              <a:blip r:embed="rId4"/>
              <a:stretch>
                <a:fillRect/>
              </a:stretch>
            </p:blipFill>
            <p:spPr>
              <a:xfrm>
                <a:off x="3063822" y="2838647"/>
                <a:ext cx="772701" cy="729493"/>
              </a:xfrm>
              <a:prstGeom prst="rect">
                <a:avLst/>
              </a:prstGeom>
            </p:spPr>
          </p:pic>
        </p:grpSp>
        <p:grpSp>
          <p:nvGrpSpPr>
            <p:cNvPr id="390" name="Group 389"/>
            <p:cNvGrpSpPr/>
            <p:nvPr/>
          </p:nvGrpSpPr>
          <p:grpSpPr>
            <a:xfrm>
              <a:off x="3063820" y="4513493"/>
              <a:ext cx="1545403" cy="729494"/>
              <a:chOff x="3063822" y="2838647"/>
              <a:chExt cx="1545403" cy="729494"/>
            </a:xfrm>
          </p:grpSpPr>
          <p:pic>
            <p:nvPicPr>
              <p:cNvPr id="397" name="Picture 396"/>
              <p:cNvPicPr>
                <a:picLocks noChangeAspect="1"/>
              </p:cNvPicPr>
              <p:nvPr/>
            </p:nvPicPr>
            <p:blipFill>
              <a:blip r:embed="rId4"/>
              <a:stretch>
                <a:fillRect/>
              </a:stretch>
            </p:blipFill>
            <p:spPr>
              <a:xfrm>
                <a:off x="3836524" y="2838648"/>
                <a:ext cx="772701" cy="729493"/>
              </a:xfrm>
              <a:prstGeom prst="rect">
                <a:avLst/>
              </a:prstGeom>
            </p:spPr>
          </p:pic>
          <p:pic>
            <p:nvPicPr>
              <p:cNvPr id="398" name="Picture 397"/>
              <p:cNvPicPr>
                <a:picLocks noChangeAspect="1"/>
              </p:cNvPicPr>
              <p:nvPr/>
            </p:nvPicPr>
            <p:blipFill>
              <a:blip r:embed="rId4"/>
              <a:stretch>
                <a:fillRect/>
              </a:stretch>
            </p:blipFill>
            <p:spPr>
              <a:xfrm>
                <a:off x="3063822" y="2838647"/>
                <a:ext cx="772701" cy="729493"/>
              </a:xfrm>
              <a:prstGeom prst="rect">
                <a:avLst/>
              </a:prstGeom>
            </p:spPr>
          </p:pic>
        </p:grpSp>
        <p:grpSp>
          <p:nvGrpSpPr>
            <p:cNvPr id="391" name="Group 390"/>
            <p:cNvGrpSpPr/>
            <p:nvPr/>
          </p:nvGrpSpPr>
          <p:grpSpPr>
            <a:xfrm>
              <a:off x="4601686" y="4513492"/>
              <a:ext cx="1545403" cy="729494"/>
              <a:chOff x="3063822" y="2838647"/>
              <a:chExt cx="1545403" cy="729494"/>
            </a:xfrm>
          </p:grpSpPr>
          <p:pic>
            <p:nvPicPr>
              <p:cNvPr id="395" name="Picture 394"/>
              <p:cNvPicPr>
                <a:picLocks noChangeAspect="1"/>
              </p:cNvPicPr>
              <p:nvPr/>
            </p:nvPicPr>
            <p:blipFill>
              <a:blip r:embed="rId4"/>
              <a:stretch>
                <a:fillRect/>
              </a:stretch>
            </p:blipFill>
            <p:spPr>
              <a:xfrm>
                <a:off x="3836524" y="2838648"/>
                <a:ext cx="772701" cy="729493"/>
              </a:xfrm>
              <a:prstGeom prst="rect">
                <a:avLst/>
              </a:prstGeom>
            </p:spPr>
          </p:pic>
          <p:pic>
            <p:nvPicPr>
              <p:cNvPr id="396" name="Picture 395"/>
              <p:cNvPicPr>
                <a:picLocks noChangeAspect="1"/>
              </p:cNvPicPr>
              <p:nvPr/>
            </p:nvPicPr>
            <p:blipFill>
              <a:blip r:embed="rId4"/>
              <a:stretch>
                <a:fillRect/>
              </a:stretch>
            </p:blipFill>
            <p:spPr>
              <a:xfrm>
                <a:off x="3063822" y="2838647"/>
                <a:ext cx="772701" cy="729493"/>
              </a:xfrm>
              <a:prstGeom prst="rect">
                <a:avLst/>
              </a:prstGeom>
            </p:spPr>
          </p:pic>
        </p:grpSp>
        <p:grpSp>
          <p:nvGrpSpPr>
            <p:cNvPr id="392" name="Group 391"/>
            <p:cNvGrpSpPr/>
            <p:nvPr/>
          </p:nvGrpSpPr>
          <p:grpSpPr>
            <a:xfrm>
              <a:off x="6154625" y="4513493"/>
              <a:ext cx="1545403" cy="729494"/>
              <a:chOff x="3063822" y="2838647"/>
              <a:chExt cx="1545403" cy="729494"/>
            </a:xfrm>
          </p:grpSpPr>
          <p:pic>
            <p:nvPicPr>
              <p:cNvPr id="393" name="Picture 392"/>
              <p:cNvPicPr>
                <a:picLocks noChangeAspect="1"/>
              </p:cNvPicPr>
              <p:nvPr/>
            </p:nvPicPr>
            <p:blipFill>
              <a:blip r:embed="rId4"/>
              <a:stretch>
                <a:fillRect/>
              </a:stretch>
            </p:blipFill>
            <p:spPr>
              <a:xfrm>
                <a:off x="3836524" y="2838648"/>
                <a:ext cx="772701" cy="729493"/>
              </a:xfrm>
              <a:prstGeom prst="rect">
                <a:avLst/>
              </a:prstGeom>
            </p:spPr>
          </p:pic>
          <p:pic>
            <p:nvPicPr>
              <p:cNvPr id="394" name="Picture 393"/>
              <p:cNvPicPr>
                <a:picLocks noChangeAspect="1"/>
              </p:cNvPicPr>
              <p:nvPr/>
            </p:nvPicPr>
            <p:blipFill>
              <a:blip r:embed="rId4"/>
              <a:stretch>
                <a:fillRect/>
              </a:stretch>
            </p:blipFill>
            <p:spPr>
              <a:xfrm>
                <a:off x="3063822" y="2838647"/>
                <a:ext cx="772701" cy="729493"/>
              </a:xfrm>
              <a:prstGeom prst="rect">
                <a:avLst/>
              </a:prstGeom>
            </p:spPr>
          </p:pic>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9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0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8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6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sp>
        <p:nvSpPr>
          <p:cNvPr id="3" name="Content Placeholder 2"/>
          <p:cNvSpPr>
            <a:spLocks noGrp="1"/>
          </p:cNvSpPr>
          <p:nvPr>
            <p:ph idx="1"/>
          </p:nvPr>
        </p:nvSpPr>
        <p:spPr/>
        <p:txBody>
          <a:bodyPr/>
          <a:lstStyle/>
          <a:p>
            <a:r>
              <a:rPr lang="en-US" dirty="0" smtClean="0"/>
              <a:t>Success is probable based on our experiences</a:t>
            </a:r>
          </a:p>
          <a:p>
            <a:r>
              <a:rPr lang="en-US" dirty="0" smtClean="0"/>
              <a:t>Replicators are physical systems</a:t>
            </a:r>
          </a:p>
          <a:p>
            <a:r>
              <a:rPr lang="en-US" dirty="0" smtClean="0"/>
              <a:t>Biological life has been defending against invasive replicators since creation</a:t>
            </a:r>
          </a:p>
          <a:p>
            <a:r>
              <a:rPr lang="en-US" dirty="0" smtClean="0"/>
              <a:t>AI can become a </a:t>
            </a:r>
            <a:r>
              <a:rPr lang="en-US" dirty="0" err="1" smtClean="0"/>
              <a:t>Nanomanager</a:t>
            </a:r>
            <a:endParaRPr lang="en-US" dirty="0" smtClean="0"/>
          </a:p>
          <a:p>
            <a:pPr lvl="1"/>
            <a:r>
              <a:rPr lang="en-US" dirty="0" smtClean="0"/>
              <a:t>AI – SW</a:t>
            </a:r>
          </a:p>
          <a:p>
            <a:pPr lvl="1"/>
            <a:r>
              <a:rPr lang="en-US" dirty="0" smtClean="0"/>
              <a:t>Nanotechnology - HW</a:t>
            </a:r>
            <a:endParaRPr lang="en-US" dirty="0"/>
          </a:p>
        </p:txBody>
      </p:sp>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 – </a:t>
            </a:r>
            <a:br>
              <a:rPr lang="en-US" b="1" dirty="0" smtClean="0"/>
            </a:br>
            <a:r>
              <a:rPr lang="en-US" b="1" dirty="0" smtClean="0"/>
              <a:t>closing thoughts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01" y="178419"/>
            <a:ext cx="6623824" cy="7948589"/>
          </a:xfrm>
        </p:spPr>
      </p:pic>
    </p:spTree>
    <p:extLst>
      <p:ext uri="{BB962C8B-B14F-4D97-AF65-F5344CB8AC3E}">
        <p14:creationId xmlns:p14="http://schemas.microsoft.com/office/powerpoint/2010/main" val="3676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anim calcmode="lin" valueType="num">
                                      <p:cBhvr>
                                        <p:cTn id="8" dur="5000" fill="hold"/>
                                        <p:tgtEl>
                                          <p:spTgt spid="4"/>
                                        </p:tgtEl>
                                        <p:attrNameLst>
                                          <p:attrName>ppt_x</p:attrName>
                                        </p:attrNameLst>
                                      </p:cBhvr>
                                      <p:tavLst>
                                        <p:tav tm="0">
                                          <p:val>
                                            <p:strVal val="#ppt_x"/>
                                          </p:val>
                                        </p:tav>
                                        <p:tav tm="100000">
                                          <p:val>
                                            <p:strVal val="#ppt_x"/>
                                          </p:val>
                                        </p:tav>
                                      </p:tavLst>
                                    </p:anim>
                                    <p:anim calcmode="lin" valueType="num">
                                      <p:cBhvr>
                                        <p:cTn id="9" dur="5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16" fill="hold" nodeType="clickEffect">
                                  <p:stCondLst>
                                    <p:cond delay="0"/>
                                  </p:stCondLst>
                                  <p:childTnLst>
                                    <p:animEffect transition="out" filter="circle(in)">
                                      <p:cBhvr>
                                        <p:cTn id="13" dur="45000"/>
                                        <p:tgtEl>
                                          <p:spTgt spid="4"/>
                                        </p:tgtEl>
                                      </p:cBhvr>
                                    </p:animEffect>
                                    <p:set>
                                      <p:cBhvr>
                                        <p:cTn id="14" dur="1" fill="hold">
                                          <p:stCondLst>
                                            <p:cond delay="4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lstStyle/>
          <a:p>
            <a:r>
              <a:rPr lang="en-US" dirty="0"/>
              <a:t>Frank </a:t>
            </a:r>
            <a:r>
              <a:rPr lang="en-US" dirty="0" err="1" smtClean="0"/>
              <a:t>Swiderski</a:t>
            </a:r>
            <a:r>
              <a:rPr lang="en-US" dirty="0" smtClean="0"/>
              <a:t> and </a:t>
            </a:r>
            <a:r>
              <a:rPr lang="en-US" dirty="0"/>
              <a:t>Window Snyder. Threat Modeling. Microsoft Press, 2004.</a:t>
            </a:r>
          </a:p>
          <a:p>
            <a:r>
              <a:rPr lang="en-US" dirty="0" smtClean="0">
                <a:hlinkClick r:id="rId2"/>
              </a:rPr>
              <a:t>http</a:t>
            </a:r>
            <a:r>
              <a:rPr lang="en-US" dirty="0">
                <a:hlinkClick r:id="rId2"/>
              </a:rPr>
              <a:t>://www.cnet.com/news/at-mozilla-blowing-the-lid-off-security-practices</a:t>
            </a:r>
            <a:r>
              <a:rPr lang="en-US" dirty="0" smtClean="0">
                <a:hlinkClick r:id="rId2"/>
              </a:rPr>
              <a:t>/</a:t>
            </a:r>
            <a:endParaRPr lang="en-US" dirty="0" smtClean="0"/>
          </a:p>
          <a:p>
            <a:r>
              <a:rPr lang="en-US" dirty="0" smtClean="0"/>
              <a:t>Threat Modeling </a:t>
            </a:r>
            <a:r>
              <a:rPr lang="en-US" dirty="0"/>
              <a:t>Star Wars - </a:t>
            </a:r>
            <a:r>
              <a:rPr lang="en-US" dirty="0">
                <a:hlinkClick r:id="rId3"/>
              </a:rPr>
              <a:t>https://</a:t>
            </a:r>
            <a:r>
              <a:rPr lang="en-US" dirty="0" smtClean="0">
                <a:hlinkClick r:id="rId3"/>
              </a:rPr>
              <a:t>www.icsi.berkeley.edu/icsi/events/2014/03/shostack-threat-model</a:t>
            </a:r>
            <a:r>
              <a:rPr lang="en-US" dirty="0" smtClean="0"/>
              <a:t> </a:t>
            </a:r>
          </a:p>
          <a:p>
            <a:pPr lvl="1"/>
            <a:r>
              <a:rPr lang="en-US" i="1" dirty="0" smtClean="0">
                <a:hlinkClick r:id="rId4"/>
              </a:rPr>
              <a:t>www.youtube.com/watch?v=KLpgaoD8ySM</a:t>
            </a:r>
            <a:endParaRPr lang="en-US" i="1" dirty="0" smtClean="0"/>
          </a:p>
          <a:p>
            <a:r>
              <a:rPr lang="en-US" b="1" dirty="0" smtClean="0"/>
              <a:t>Luke Mueller - Robust </a:t>
            </a:r>
            <a:r>
              <a:rPr lang="en-US" b="1" dirty="0"/>
              <a:t>Cooperation: A Case Study in Friendly AI </a:t>
            </a:r>
            <a:r>
              <a:rPr lang="en-US" b="1" dirty="0" smtClean="0"/>
              <a:t>Research:</a:t>
            </a:r>
          </a:p>
          <a:p>
            <a:pPr lvl="1"/>
            <a:r>
              <a:rPr lang="en-US" dirty="0" smtClean="0">
                <a:hlinkClick r:id="rId5"/>
              </a:rPr>
              <a:t>https</a:t>
            </a:r>
            <a:r>
              <a:rPr lang="en-US" dirty="0">
                <a:hlinkClick r:id="rId5"/>
              </a:rPr>
              <a:t>://intelligence.org/2014/02/01/robust-cooperation-a-case-study-in-friendly-ai-research</a:t>
            </a:r>
            <a:r>
              <a:rPr lang="en-US" dirty="0" smtClean="0">
                <a:hlinkClick r:id="rId5"/>
              </a:rPr>
              <a:t>/</a:t>
            </a:r>
            <a:endParaRPr lang="en-US" dirty="0" smtClean="0"/>
          </a:p>
          <a:p>
            <a:endParaRPr lang="en-US" dirty="0" smtClean="0"/>
          </a:p>
        </p:txBody>
      </p:sp>
    </p:spTree>
    <p:extLst>
      <p:ext uri="{BB962C8B-B14F-4D97-AF65-F5344CB8AC3E}">
        <p14:creationId xmlns:p14="http://schemas.microsoft.com/office/powerpoint/2010/main" val="289072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credits</a:t>
            </a:r>
            <a:endParaRPr lang="en-US" b="1" dirty="0"/>
          </a:p>
        </p:txBody>
      </p:sp>
      <p:sp>
        <p:nvSpPr>
          <p:cNvPr id="3" name="Content Placeholder 2"/>
          <p:cNvSpPr>
            <a:spLocks noGrp="1"/>
          </p:cNvSpPr>
          <p:nvPr>
            <p:ph idx="1"/>
          </p:nvPr>
        </p:nvSpPr>
        <p:spPr/>
        <p:txBody>
          <a:bodyPr/>
          <a:lstStyle/>
          <a:p>
            <a:r>
              <a:rPr lang="en-US" dirty="0"/>
              <a:t>Galactic Collision.  Digital image.  It's the end of the Galaxy as </a:t>
            </a:r>
            <a:r>
              <a:rPr lang="en-US" dirty="0" smtClean="0"/>
              <a:t>We </a:t>
            </a:r>
            <a:r>
              <a:rPr lang="en-US" dirty="0"/>
              <a:t>Know It.  UC San Diego, </a:t>
            </a:r>
            <a:r>
              <a:rPr lang="en-US" dirty="0" err="1"/>
              <a:t>n.d.</a:t>
            </a:r>
            <a:r>
              <a:rPr lang="en-US" dirty="0"/>
              <a:t>   Web  15 Dec </a:t>
            </a:r>
            <a:r>
              <a:rPr lang="en-US" dirty="0" smtClean="0"/>
              <a:t>2012</a:t>
            </a:r>
            <a:r>
              <a:rPr lang="en-US" dirty="0"/>
              <a:t> &lt;http://</a:t>
            </a:r>
            <a:r>
              <a:rPr lang="en-US" dirty="0" smtClean="0"/>
              <a:t>www.sdsc.edu/pub/envision/v16.1/hernquist.html</a:t>
            </a:r>
          </a:p>
          <a:p>
            <a:r>
              <a:rPr lang="en-US" dirty="0" smtClean="0"/>
              <a:t>Adam </a:t>
            </a:r>
            <a:r>
              <a:rPr lang="en-US" dirty="0" err="1" smtClean="0"/>
              <a:t>Shostack</a:t>
            </a:r>
            <a:r>
              <a:rPr lang="en-US" dirty="0" smtClean="0"/>
              <a:t> – Threat Modeling </a:t>
            </a:r>
            <a:r>
              <a:rPr lang="en-US" dirty="0"/>
              <a:t>Star Wars </a:t>
            </a:r>
            <a:r>
              <a:rPr lang="en-US" dirty="0">
                <a:hlinkClick r:id="rId2"/>
              </a:rPr>
              <a:t>https://</a:t>
            </a:r>
            <a:r>
              <a:rPr lang="en-US" dirty="0" smtClean="0">
                <a:hlinkClick r:id="rId2"/>
              </a:rPr>
              <a:t>www.youtube.com/watch?v=KLpgaoD8ySM</a:t>
            </a:r>
            <a:r>
              <a:rPr lang="en-US" dirty="0" smtClean="0"/>
              <a:t> </a:t>
            </a:r>
            <a:r>
              <a:rPr lang="en-US" dirty="0" smtClean="0">
                <a:hlinkClick r:id="rId3"/>
              </a:rPr>
              <a:t>http</a:t>
            </a:r>
            <a:r>
              <a:rPr lang="en-US" dirty="0">
                <a:hlinkClick r:id="rId3"/>
              </a:rPr>
              <a:t>://</a:t>
            </a:r>
            <a:r>
              <a:rPr lang="en-US" dirty="0" smtClean="0">
                <a:hlinkClick r:id="rId3"/>
              </a:rPr>
              <a:t>i.ytimg.com/vi/KLpgaoD8ySM/hqdefault.jpg</a:t>
            </a:r>
            <a:endParaRPr lang="en-US" dirty="0" smtClean="0"/>
          </a:p>
          <a:p>
            <a:r>
              <a:rPr lang="en-US" dirty="0" smtClean="0"/>
              <a:t>Artificial Intelligence </a:t>
            </a:r>
            <a:r>
              <a:rPr lang="en-US" dirty="0"/>
              <a:t>– Superintelligence </a:t>
            </a:r>
            <a:r>
              <a:rPr lang="en-US" dirty="0">
                <a:hlinkClick r:id="rId4"/>
              </a:rPr>
              <a:t>http://</a:t>
            </a:r>
            <a:r>
              <a:rPr lang="en-US" dirty="0" smtClean="0">
                <a:hlinkClick r:id="rId4"/>
              </a:rPr>
              <a:t>www.future-trends.co/1211894039.html</a:t>
            </a:r>
            <a:endParaRPr lang="en-US" dirty="0" smtClean="0"/>
          </a:p>
          <a:p>
            <a:r>
              <a:rPr lang="en-US" dirty="0"/>
              <a:t>Recalcitrance - </a:t>
            </a:r>
            <a:r>
              <a:rPr lang="en-US" dirty="0">
                <a:hlinkClick r:id="rId5"/>
              </a:rPr>
              <a:t>http://</a:t>
            </a:r>
            <a:r>
              <a:rPr lang="en-US" dirty="0" smtClean="0">
                <a:hlinkClick r:id="rId5"/>
              </a:rPr>
              <a:t>www.dailymail.co.uk/sciencetech/article-3143275/Artificial-intelligence-real-threat-robots-wipe-humanity-ACCIDENT-claims-expert.html</a:t>
            </a:r>
            <a:endParaRPr lang="en-US" dirty="0" smtClean="0"/>
          </a:p>
          <a:p>
            <a:r>
              <a:rPr lang="en-US" dirty="0" smtClean="0"/>
              <a:t>Engines </a:t>
            </a:r>
            <a:r>
              <a:rPr lang="en-US" dirty="0"/>
              <a:t>of Power - </a:t>
            </a:r>
            <a:r>
              <a:rPr lang="en-US" dirty="0">
                <a:hlinkClick r:id="rId6"/>
              </a:rPr>
              <a:t>https://neurophilosophy.wordpress.com/2006/08/22/614</a:t>
            </a:r>
            <a:r>
              <a:rPr lang="en-US" dirty="0" smtClean="0">
                <a:hlinkClick r:id="rId6"/>
              </a:rPr>
              <a:t>/</a:t>
            </a:r>
            <a:endParaRPr lang="en-US" dirty="0" smtClean="0"/>
          </a:p>
          <a:p>
            <a:endParaRPr lang="en-US" dirty="0" smtClean="0"/>
          </a:p>
        </p:txBody>
      </p:sp>
    </p:spTree>
    <p:extLst>
      <p:ext uri="{BB962C8B-B14F-4D97-AF65-F5344CB8AC3E}">
        <p14:creationId xmlns:p14="http://schemas.microsoft.com/office/powerpoint/2010/main" val="764907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Key Factors</a:t>
            </a:r>
            <a:endParaRPr lang="en-US" dirty="0"/>
          </a:p>
        </p:txBody>
      </p:sp>
      <p:pic>
        <p:nvPicPr>
          <p:cNvPr id="5" name="Picture Placeholder 4"/>
          <p:cNvPicPr>
            <a:picLocks noGrp="1" noChangeAspect="1"/>
          </p:cNvPicPr>
          <p:nvPr>
            <p:ph type="pic" idx="1"/>
          </p:nvPr>
        </p:nvPicPr>
        <p:blipFill>
          <a:blip r:embed="rId2"/>
          <a:srcRect t="2180" b="2180"/>
          <a:stretch>
            <a:fillRect/>
          </a:stretch>
        </p:blipFill>
        <p:spPr>
          <a:xfrm>
            <a:off x="6490746" y="1600200"/>
            <a:ext cx="3281362" cy="4572000"/>
          </a:xfrm>
          <a:prstGeom prst="rect">
            <a:avLst/>
          </a:prstGeom>
        </p:spPr>
      </p:pic>
      <p:sp>
        <p:nvSpPr>
          <p:cNvPr id="4" name="Text Placeholder 3"/>
          <p:cNvSpPr>
            <a:spLocks noGrp="1"/>
          </p:cNvSpPr>
          <p:nvPr>
            <p:ph type="body" sz="half" idx="2"/>
          </p:nvPr>
        </p:nvSpPr>
        <p:spPr/>
        <p:txBody>
          <a:bodyPr>
            <a:normAutofit fontScale="92500" lnSpcReduction="10000"/>
          </a:bodyPr>
          <a:lstStyle/>
          <a:p>
            <a:pPr marL="342900" indent="-342900">
              <a:buFont typeface="+mj-lt"/>
              <a:buAutoNum type="arabicPeriod"/>
            </a:pPr>
            <a:r>
              <a:rPr lang="en-US" dirty="0" smtClean="0"/>
              <a:t>Reliability of AI Predictions</a:t>
            </a:r>
          </a:p>
          <a:p>
            <a:pPr marL="342900" indent="-342900">
              <a:buFont typeface="+mj-lt"/>
              <a:buAutoNum type="arabicPeriod"/>
            </a:pPr>
            <a:r>
              <a:rPr lang="en-US" dirty="0" smtClean="0"/>
              <a:t>A single dominant AI or many</a:t>
            </a:r>
          </a:p>
          <a:p>
            <a:pPr marL="342900" indent="-342900">
              <a:buFont typeface="+mj-lt"/>
              <a:buAutoNum type="arabicPeriod"/>
            </a:pPr>
            <a:r>
              <a:rPr lang="en-US" dirty="0" smtClean="0"/>
              <a:t>How intelligent AI will become</a:t>
            </a:r>
          </a:p>
          <a:p>
            <a:pPr marL="342900" indent="-342900">
              <a:buFont typeface="+mj-lt"/>
              <a:buAutoNum type="arabicPeriod"/>
            </a:pPr>
            <a:r>
              <a:rPr lang="en-US" dirty="0" smtClean="0"/>
              <a:t>Whether extremely intelligent AI can be controlled</a:t>
            </a:r>
          </a:p>
          <a:p>
            <a:pPr marL="342900" indent="-342900">
              <a:buFont typeface="+mj-lt"/>
              <a:buAutoNum type="arabicPeriod"/>
            </a:pPr>
            <a:r>
              <a:rPr lang="en-US" dirty="0" smtClean="0"/>
              <a:t>Whether whole brain emulations will come before AI</a:t>
            </a:r>
            <a:endParaRPr lang="en-US" dirty="0"/>
          </a:p>
        </p:txBody>
      </p:sp>
    </p:spTree>
    <p:extLst>
      <p:ext uri="{BB962C8B-B14F-4D97-AF65-F5344CB8AC3E}">
        <p14:creationId xmlns:p14="http://schemas.microsoft.com/office/powerpoint/2010/main" val="32971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Key Factors</a:t>
            </a:r>
            <a:endParaRPr lang="en-US" dirty="0"/>
          </a:p>
        </p:txBody>
      </p:sp>
      <p:sp>
        <p:nvSpPr>
          <p:cNvPr id="4" name="Text Placeholder 3"/>
          <p:cNvSpPr>
            <a:spLocks noGrp="1"/>
          </p:cNvSpPr>
          <p:nvPr>
            <p:ph type="body" sz="half" idx="2"/>
          </p:nvPr>
        </p:nvSpPr>
        <p:spPr/>
        <p:txBody>
          <a:bodyPr>
            <a:normAutofit fontScale="92500" lnSpcReduction="10000"/>
          </a:bodyPr>
          <a:lstStyle/>
          <a:p>
            <a:pPr marL="342900" indent="-342900">
              <a:buFont typeface="+mj-lt"/>
              <a:buAutoNum type="arabicPeriod"/>
            </a:pPr>
            <a:r>
              <a:rPr lang="en-US" dirty="0" smtClean="0"/>
              <a:t>Timeline for development</a:t>
            </a:r>
          </a:p>
          <a:p>
            <a:pPr marL="342900" indent="-342900">
              <a:buFont typeface="+mj-lt"/>
              <a:buAutoNum type="arabicPeriod"/>
            </a:pPr>
            <a:r>
              <a:rPr lang="en-US" dirty="0" smtClean="0"/>
              <a:t>Order of research progression</a:t>
            </a:r>
          </a:p>
          <a:p>
            <a:pPr marL="342900" indent="-342900">
              <a:buFont typeface="+mj-lt"/>
              <a:buAutoNum type="arabicPeriod"/>
            </a:pPr>
            <a:r>
              <a:rPr lang="en-US" dirty="0" smtClean="0"/>
              <a:t>How quickly weapons can be assembled</a:t>
            </a:r>
          </a:p>
          <a:p>
            <a:pPr marL="342900" indent="-342900">
              <a:buFont typeface="+mj-lt"/>
              <a:buAutoNum type="arabicPeriod"/>
            </a:pPr>
            <a:r>
              <a:rPr lang="en-US" dirty="0" smtClean="0"/>
              <a:t>Surveillance capabilities of tools</a:t>
            </a:r>
          </a:p>
          <a:p>
            <a:pPr marL="342900" indent="-342900">
              <a:buFont typeface="+mj-lt"/>
              <a:buAutoNum type="arabicPeriod"/>
            </a:pPr>
            <a:r>
              <a:rPr lang="en-US" dirty="0" smtClean="0"/>
              <a:t>Whether tools are made outside of human control</a:t>
            </a:r>
          </a:p>
        </p:txBody>
      </p:sp>
      <p:pic>
        <p:nvPicPr>
          <p:cNvPr id="7" name="Picture Placeholder 6"/>
          <p:cNvPicPr>
            <a:picLocks noGrp="1" noChangeAspect="1"/>
          </p:cNvPicPr>
          <p:nvPr>
            <p:ph type="pic" idx="1"/>
          </p:nvPr>
        </p:nvPicPr>
        <p:blipFill>
          <a:blip r:embed="rId2"/>
          <a:srcRect l="2274" r="2274"/>
          <a:stretch>
            <a:fillRect/>
          </a:stretch>
        </p:blipFill>
        <p:spPr>
          <a:xfrm>
            <a:off x="6382102" y="1600200"/>
            <a:ext cx="3281363" cy="4572000"/>
          </a:xfrm>
          <a:prstGeom prst="rect">
            <a:avLst/>
          </a:prstGeom>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21004</TotalTime>
  <Words>3398</Words>
  <Application>Microsoft Office PowerPoint</Application>
  <PresentationFormat>Widescreen</PresentationFormat>
  <Paragraphs>253</Paragraphs>
  <Slides>53</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 New Roman</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Five Key Factors</vt:lpstr>
      <vt:lpstr>Five Key Factors</vt:lpstr>
      <vt:lpstr>Threat modeling</vt:lpstr>
      <vt:lpstr>THREAT MODELING – Window Snyder</vt:lpstr>
      <vt:lpstr>THREAT MODELING – Window Snyder</vt:lpstr>
      <vt:lpstr>Threat modeling – Window snyder</vt:lpstr>
      <vt:lpstr>Threat modeling is a methodology for identifying security vulnerabilities, for identifying the risks of a security vulnerability within that application</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lpstr>Threat modeling existential risk –  closing thoughts</vt:lpstr>
      <vt:lpstr>references</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182</cp:revision>
  <dcterms:created xsi:type="dcterms:W3CDTF">2015-07-22T20:05:49Z</dcterms:created>
  <dcterms:modified xsi:type="dcterms:W3CDTF">2015-09-18T18:12:16Z</dcterms:modified>
</cp:coreProperties>
</file>